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69" r:id="rId2"/>
  </p:sldIdLst>
  <p:sldSz cx="7561263" cy="10693400"/>
  <p:notesSz cx="6807200" cy="9939338"/>
  <p:defaultTextStyle>
    <a:defPPr>
      <a:defRPr lang="ja-JP"/>
    </a:defPPr>
    <a:lvl1pPr algn="l" rtl="0" fontAlgn="base">
      <a:spcBef>
        <a:spcPct val="0"/>
      </a:spcBef>
      <a:spcAft>
        <a:spcPct val="0"/>
      </a:spcAft>
      <a:defRPr kumimoji="1" sz="1100" kern="1200">
        <a:solidFill>
          <a:schemeClr val="tx1"/>
        </a:solidFill>
        <a:latin typeface="Century" pitchFamily="18" charset="0"/>
        <a:ea typeface="ＭＳ Ｐゴシック" charset="-128"/>
        <a:cs typeface="+mn-cs"/>
      </a:defRPr>
    </a:lvl1pPr>
    <a:lvl2pPr marL="454025" indent="39688" algn="l" rtl="0" fontAlgn="base">
      <a:spcBef>
        <a:spcPct val="0"/>
      </a:spcBef>
      <a:spcAft>
        <a:spcPct val="0"/>
      </a:spcAft>
      <a:defRPr kumimoji="1" sz="1100" kern="1200">
        <a:solidFill>
          <a:schemeClr val="tx1"/>
        </a:solidFill>
        <a:latin typeface="Century" pitchFamily="18" charset="0"/>
        <a:ea typeface="ＭＳ Ｐゴシック" charset="-128"/>
        <a:cs typeface="+mn-cs"/>
      </a:defRPr>
    </a:lvl2pPr>
    <a:lvl3pPr marL="909638" indent="80963" algn="l" rtl="0" fontAlgn="base">
      <a:spcBef>
        <a:spcPct val="0"/>
      </a:spcBef>
      <a:spcAft>
        <a:spcPct val="0"/>
      </a:spcAft>
      <a:defRPr kumimoji="1" sz="1100" kern="1200">
        <a:solidFill>
          <a:schemeClr val="tx1"/>
        </a:solidFill>
        <a:latin typeface="Century" pitchFamily="18" charset="0"/>
        <a:ea typeface="ＭＳ Ｐゴシック" charset="-128"/>
        <a:cs typeface="+mn-cs"/>
      </a:defRPr>
    </a:lvl3pPr>
    <a:lvl4pPr marL="1368425" indent="120650" algn="l" rtl="0" fontAlgn="base">
      <a:spcBef>
        <a:spcPct val="0"/>
      </a:spcBef>
      <a:spcAft>
        <a:spcPct val="0"/>
      </a:spcAft>
      <a:defRPr kumimoji="1" sz="1100" kern="1200">
        <a:solidFill>
          <a:schemeClr val="tx1"/>
        </a:solidFill>
        <a:latin typeface="Century" pitchFamily="18" charset="0"/>
        <a:ea typeface="ＭＳ Ｐゴシック" charset="-128"/>
        <a:cs typeface="+mn-cs"/>
      </a:defRPr>
    </a:lvl4pPr>
    <a:lvl5pPr marL="1824038" indent="161925" algn="l" rtl="0" fontAlgn="base">
      <a:spcBef>
        <a:spcPct val="0"/>
      </a:spcBef>
      <a:spcAft>
        <a:spcPct val="0"/>
      </a:spcAft>
      <a:defRPr kumimoji="1" sz="1100" kern="1200">
        <a:solidFill>
          <a:schemeClr val="tx1"/>
        </a:solidFill>
        <a:latin typeface="Century" pitchFamily="18" charset="0"/>
        <a:ea typeface="ＭＳ Ｐゴシック" charset="-128"/>
        <a:cs typeface="+mn-cs"/>
      </a:defRPr>
    </a:lvl5pPr>
    <a:lvl6pPr marL="2286000" algn="l" defTabSz="914400" rtl="0" eaLnBrk="1" latinLnBrk="0" hangingPunct="1">
      <a:defRPr kumimoji="1" sz="1100" kern="1200">
        <a:solidFill>
          <a:schemeClr val="tx1"/>
        </a:solidFill>
        <a:latin typeface="Century" pitchFamily="18" charset="0"/>
        <a:ea typeface="ＭＳ Ｐゴシック" charset="-128"/>
        <a:cs typeface="+mn-cs"/>
      </a:defRPr>
    </a:lvl6pPr>
    <a:lvl7pPr marL="2743200" algn="l" defTabSz="914400" rtl="0" eaLnBrk="1" latinLnBrk="0" hangingPunct="1">
      <a:defRPr kumimoji="1" sz="1100" kern="1200">
        <a:solidFill>
          <a:schemeClr val="tx1"/>
        </a:solidFill>
        <a:latin typeface="Century" pitchFamily="18" charset="0"/>
        <a:ea typeface="ＭＳ Ｐゴシック" charset="-128"/>
        <a:cs typeface="+mn-cs"/>
      </a:defRPr>
    </a:lvl7pPr>
    <a:lvl8pPr marL="3200400" algn="l" defTabSz="914400" rtl="0" eaLnBrk="1" latinLnBrk="0" hangingPunct="1">
      <a:defRPr kumimoji="1" sz="1100" kern="1200">
        <a:solidFill>
          <a:schemeClr val="tx1"/>
        </a:solidFill>
        <a:latin typeface="Century" pitchFamily="18" charset="0"/>
        <a:ea typeface="ＭＳ Ｐゴシック" charset="-128"/>
        <a:cs typeface="+mn-cs"/>
      </a:defRPr>
    </a:lvl8pPr>
    <a:lvl9pPr marL="3657600" algn="l" defTabSz="914400" rtl="0" eaLnBrk="1" latinLnBrk="0" hangingPunct="1">
      <a:defRPr kumimoji="1" sz="1100" kern="1200">
        <a:solidFill>
          <a:schemeClr val="tx1"/>
        </a:solidFill>
        <a:latin typeface="Century" pitchFamily="18" charset="0"/>
        <a:ea typeface="ＭＳ Ｐゴシック" charset="-128"/>
        <a:cs typeface="+mn-cs"/>
      </a:defRPr>
    </a:lvl9pPr>
  </p:defaultTextStyle>
  <p:extLst>
    <p:ext uri="{EFAFB233-063F-42B5-8137-9DF3F51BA10A}">
      <p15:sldGuideLst xmlns:p15="http://schemas.microsoft.com/office/powerpoint/2012/main">
        <p15:guide id="1" orient="horz" pos="6430" userDrawn="1">
          <p15:clr>
            <a:srgbClr val="A4A3A4"/>
          </p15:clr>
        </p15:guide>
        <p15:guide id="2" pos="43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yash0r" initials="H.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66CC"/>
    <a:srgbClr val="000099"/>
    <a:srgbClr val="0000FF"/>
    <a:srgbClr val="D60093"/>
    <a:srgbClr val="CC0099"/>
    <a:srgbClr val="FFCCFF"/>
    <a:srgbClr val="990099"/>
    <a:srgbClr val="FF0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06" autoAdjust="0"/>
    <p:restoredTop sz="94434" autoAdjust="0"/>
  </p:normalViewPr>
  <p:slideViewPr>
    <p:cSldViewPr snapToGrid="0">
      <p:cViewPr varScale="1">
        <p:scale>
          <a:sx n="43" d="100"/>
          <a:sy n="43" d="100"/>
        </p:scale>
        <p:origin x="2538" y="60"/>
      </p:cViewPr>
      <p:guideLst>
        <p:guide orient="horz" pos="6430"/>
        <p:guide pos="43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2" y="2"/>
            <a:ext cx="2950375" cy="497207"/>
          </a:xfrm>
          <a:prstGeom prst="rect">
            <a:avLst/>
          </a:prstGeom>
          <a:noFill/>
          <a:ln w="9525">
            <a:noFill/>
            <a:miter lim="800000"/>
            <a:headEnd/>
            <a:tailEnd/>
          </a:ln>
        </p:spPr>
        <p:txBody>
          <a:bodyPr vert="horz" wrap="square" lIns="88308" tIns="44154" rIns="88308" bIns="44154" numCol="1" anchor="t" anchorCtr="0" compatLnSpc="1">
            <a:prstTxWarp prst="textNoShape">
              <a:avLst/>
            </a:prstTxWarp>
          </a:bodyPr>
          <a:lstStyle>
            <a:lvl1pPr defTabSz="913986">
              <a:defRPr>
                <a:latin typeface="Calibri"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55221" y="2"/>
            <a:ext cx="2950374" cy="497207"/>
          </a:xfrm>
          <a:prstGeom prst="rect">
            <a:avLst/>
          </a:prstGeom>
          <a:noFill/>
          <a:ln w="9525">
            <a:noFill/>
            <a:miter lim="800000"/>
            <a:headEnd/>
            <a:tailEnd/>
          </a:ln>
        </p:spPr>
        <p:txBody>
          <a:bodyPr vert="horz" wrap="square" lIns="88308" tIns="44154" rIns="88308" bIns="44154" numCol="1" anchor="t" anchorCtr="0" compatLnSpc="1">
            <a:prstTxWarp prst="textNoShape">
              <a:avLst/>
            </a:prstTxWarp>
          </a:bodyPr>
          <a:lstStyle>
            <a:lvl1pPr algn="r" defTabSz="913986">
              <a:defRPr>
                <a:latin typeface="Calibri" pitchFamily="34" charset="0"/>
                <a:ea typeface="ＭＳ Ｐゴシック" pitchFamily="50" charset="-128"/>
              </a:defRPr>
            </a:lvl1pPr>
          </a:lstStyle>
          <a:p>
            <a:pPr>
              <a:defRPr/>
            </a:pPr>
            <a:fld id="{A5C17CBA-0B6D-440A-9DA9-72DD030FFA12}" type="datetimeFigureOut">
              <a:rPr lang="ja-JP" altLang="en-US"/>
              <a:pPr>
                <a:defRPr/>
              </a:pPr>
              <a:t>2020/3/10</a:t>
            </a:fld>
            <a:endParaRPr lang="en-US" altLang="ja-JP"/>
          </a:p>
        </p:txBody>
      </p:sp>
      <p:sp>
        <p:nvSpPr>
          <p:cNvPr id="4" name="スライド イメージ プレースホルダ 3"/>
          <p:cNvSpPr>
            <a:spLocks noGrp="1" noRot="1" noChangeAspect="1"/>
          </p:cNvSpPr>
          <p:nvPr>
            <p:ph type="sldImg" idx="2"/>
          </p:nvPr>
        </p:nvSpPr>
        <p:spPr>
          <a:xfrm>
            <a:off x="2085975" y="744538"/>
            <a:ext cx="2635250" cy="3727450"/>
          </a:xfrm>
          <a:prstGeom prst="rect">
            <a:avLst/>
          </a:prstGeom>
          <a:noFill/>
          <a:ln w="12700">
            <a:solidFill>
              <a:prstClr val="black"/>
            </a:solidFill>
          </a:ln>
        </p:spPr>
        <p:txBody>
          <a:bodyPr vert="horz" lIns="89074" tIns="44535" rIns="89074" bIns="44535" rtlCol="0" anchor="ctr"/>
          <a:lstStyle/>
          <a:p>
            <a:pPr lvl="0"/>
            <a:endParaRPr lang="ja-JP" altLang="en-US" noProof="0"/>
          </a:p>
        </p:txBody>
      </p:sp>
      <p:sp>
        <p:nvSpPr>
          <p:cNvPr id="5" name="ノート プレースホルダ 4"/>
          <p:cNvSpPr>
            <a:spLocks noGrp="1"/>
          </p:cNvSpPr>
          <p:nvPr>
            <p:ph type="body" sz="quarter" idx="3"/>
          </p:nvPr>
        </p:nvSpPr>
        <p:spPr bwMode="auto">
          <a:xfrm>
            <a:off x="680240" y="4721068"/>
            <a:ext cx="5446723" cy="4473261"/>
          </a:xfrm>
          <a:prstGeom prst="rect">
            <a:avLst/>
          </a:prstGeom>
          <a:noFill/>
          <a:ln w="9525">
            <a:noFill/>
            <a:miter lim="800000"/>
            <a:headEnd/>
            <a:tailEnd/>
          </a:ln>
        </p:spPr>
        <p:txBody>
          <a:bodyPr vert="horz" wrap="square" lIns="88308" tIns="44154" rIns="88308" bIns="4415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2" y="9440533"/>
            <a:ext cx="2950375" cy="497206"/>
          </a:xfrm>
          <a:prstGeom prst="rect">
            <a:avLst/>
          </a:prstGeom>
          <a:noFill/>
          <a:ln w="9525">
            <a:noFill/>
            <a:miter lim="800000"/>
            <a:headEnd/>
            <a:tailEnd/>
          </a:ln>
        </p:spPr>
        <p:txBody>
          <a:bodyPr vert="horz" wrap="square" lIns="88308" tIns="44154" rIns="88308" bIns="44154" numCol="1" anchor="b" anchorCtr="0" compatLnSpc="1">
            <a:prstTxWarp prst="textNoShape">
              <a:avLst/>
            </a:prstTxWarp>
          </a:bodyPr>
          <a:lstStyle>
            <a:lvl1pPr defTabSz="913986">
              <a:defRPr>
                <a:latin typeface="Calibri"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5221" y="9440533"/>
            <a:ext cx="2950374" cy="497206"/>
          </a:xfrm>
          <a:prstGeom prst="rect">
            <a:avLst/>
          </a:prstGeom>
          <a:noFill/>
          <a:ln w="9525">
            <a:noFill/>
            <a:miter lim="800000"/>
            <a:headEnd/>
            <a:tailEnd/>
          </a:ln>
        </p:spPr>
        <p:txBody>
          <a:bodyPr vert="horz" wrap="square" lIns="88308" tIns="44154" rIns="88308" bIns="44154" numCol="1" anchor="b" anchorCtr="0" compatLnSpc="1">
            <a:prstTxWarp prst="textNoShape">
              <a:avLst/>
            </a:prstTxWarp>
          </a:bodyPr>
          <a:lstStyle>
            <a:lvl1pPr algn="r" defTabSz="913986">
              <a:defRPr>
                <a:latin typeface="Calibri" pitchFamily="34" charset="0"/>
                <a:ea typeface="ＭＳ Ｐゴシック" pitchFamily="50" charset="-128"/>
              </a:defRPr>
            </a:lvl1pPr>
          </a:lstStyle>
          <a:p>
            <a:pPr>
              <a:defRPr/>
            </a:pPr>
            <a:fld id="{7EC9E342-F84B-4CDD-A5D9-E919BBE871E2}" type="slidenum">
              <a:rPr lang="ja-JP" altLang="en-US"/>
              <a:pPr>
                <a:defRPr/>
              </a:pPr>
              <a:t>‹#›</a:t>
            </a:fld>
            <a:endParaRPr lang="en-US" altLang="ja-JP"/>
          </a:p>
        </p:txBody>
      </p:sp>
    </p:spTree>
    <p:extLst>
      <p:ext uri="{BB962C8B-B14F-4D97-AF65-F5344CB8AC3E}">
        <p14:creationId xmlns:p14="http://schemas.microsoft.com/office/powerpoint/2010/main" val="2982645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4025" algn="l" rtl="0" eaLnBrk="0" fontAlgn="base" hangingPunct="0">
      <a:spcBef>
        <a:spcPct val="30000"/>
      </a:spcBef>
      <a:spcAft>
        <a:spcPct val="0"/>
      </a:spcAft>
      <a:defRPr kumimoji="1" sz="1200" kern="1200">
        <a:solidFill>
          <a:schemeClr val="tx1"/>
        </a:solidFill>
        <a:latin typeface="+mn-lt"/>
        <a:ea typeface="+mn-ea"/>
        <a:cs typeface="+mn-cs"/>
      </a:defRPr>
    </a:lvl2pPr>
    <a:lvl3pPr marL="909638" algn="l" rtl="0" eaLnBrk="0" fontAlgn="base" hangingPunct="0">
      <a:spcBef>
        <a:spcPct val="30000"/>
      </a:spcBef>
      <a:spcAft>
        <a:spcPct val="0"/>
      </a:spcAft>
      <a:defRPr kumimoji="1" sz="1200" kern="1200">
        <a:solidFill>
          <a:schemeClr val="tx1"/>
        </a:solidFill>
        <a:latin typeface="+mn-lt"/>
        <a:ea typeface="+mn-ea"/>
        <a:cs typeface="+mn-cs"/>
      </a:defRPr>
    </a:lvl3pPr>
    <a:lvl4pPr marL="1368425" algn="l" rtl="0" eaLnBrk="0" fontAlgn="base" hangingPunct="0">
      <a:spcBef>
        <a:spcPct val="30000"/>
      </a:spcBef>
      <a:spcAft>
        <a:spcPct val="0"/>
      </a:spcAft>
      <a:defRPr kumimoji="1" sz="1200" kern="1200">
        <a:solidFill>
          <a:schemeClr val="tx1"/>
        </a:solidFill>
        <a:latin typeface="+mn-lt"/>
        <a:ea typeface="+mn-ea"/>
        <a:cs typeface="+mn-cs"/>
      </a:defRPr>
    </a:lvl4pPr>
    <a:lvl5pPr marL="1824038" algn="l" rtl="0" eaLnBrk="0" fontAlgn="base" hangingPunct="0">
      <a:spcBef>
        <a:spcPct val="30000"/>
      </a:spcBef>
      <a:spcAft>
        <a:spcPct val="0"/>
      </a:spcAft>
      <a:defRPr kumimoji="1" sz="1200" kern="1200">
        <a:solidFill>
          <a:schemeClr val="tx1"/>
        </a:solidFill>
        <a:latin typeface="+mn-lt"/>
        <a:ea typeface="+mn-ea"/>
        <a:cs typeface="+mn-cs"/>
      </a:defRPr>
    </a:lvl5pPr>
    <a:lvl6pPr marL="2285712" algn="l" defTabSz="914285" rtl="0" eaLnBrk="1" latinLnBrk="0" hangingPunct="1">
      <a:defRPr kumimoji="1" sz="1200" kern="1200">
        <a:solidFill>
          <a:schemeClr val="tx1"/>
        </a:solidFill>
        <a:latin typeface="+mn-lt"/>
        <a:ea typeface="+mn-ea"/>
        <a:cs typeface="+mn-cs"/>
      </a:defRPr>
    </a:lvl6pPr>
    <a:lvl7pPr marL="2742854" algn="l" defTabSz="914285" rtl="0" eaLnBrk="1" latinLnBrk="0" hangingPunct="1">
      <a:defRPr kumimoji="1" sz="1200" kern="1200">
        <a:solidFill>
          <a:schemeClr val="tx1"/>
        </a:solidFill>
        <a:latin typeface="+mn-lt"/>
        <a:ea typeface="+mn-ea"/>
        <a:cs typeface="+mn-cs"/>
      </a:defRPr>
    </a:lvl7pPr>
    <a:lvl8pPr marL="3199996" algn="l" defTabSz="914285" rtl="0" eaLnBrk="1" latinLnBrk="0" hangingPunct="1">
      <a:defRPr kumimoji="1" sz="1200" kern="1200">
        <a:solidFill>
          <a:schemeClr val="tx1"/>
        </a:solidFill>
        <a:latin typeface="+mn-lt"/>
        <a:ea typeface="+mn-ea"/>
        <a:cs typeface="+mn-cs"/>
      </a:defRPr>
    </a:lvl8pPr>
    <a:lvl9pPr marL="3657138" algn="l" defTabSz="91428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3795" name="ノート プレースホルダ 2"/>
          <p:cNvSpPr>
            <a:spLocks noGrp="1"/>
          </p:cNvSpPr>
          <p:nvPr>
            <p:ph type="body" idx="1"/>
          </p:nvPr>
        </p:nvSpPr>
        <p:spPr>
          <a:noFill/>
          <a:ln/>
        </p:spPr>
        <p:txBody>
          <a:bodyPr/>
          <a:lstStyle/>
          <a:p>
            <a:pPr eaLnBrk="1" hangingPunct="1">
              <a:spcBef>
                <a:spcPct val="0"/>
              </a:spcBef>
            </a:pPr>
            <a:endParaRPr lang="ja-JP" altLang="en-US" smtClean="0"/>
          </a:p>
        </p:txBody>
      </p:sp>
      <p:sp>
        <p:nvSpPr>
          <p:cNvPr id="33796" name="スライド番号プレースホルダ 3"/>
          <p:cNvSpPr>
            <a:spLocks noGrp="1"/>
          </p:cNvSpPr>
          <p:nvPr>
            <p:ph type="sldNum" sz="quarter" idx="5"/>
          </p:nvPr>
        </p:nvSpPr>
        <p:spPr>
          <a:noFill/>
        </p:spPr>
        <p:txBody>
          <a:bodyPr/>
          <a:lstStyle/>
          <a:p>
            <a:pPr defTabSz="912500"/>
            <a:fld id="{12253486-7EA6-4C7B-9837-775D7618D824}" type="slidenum">
              <a:rPr lang="ja-JP" altLang="en-US" smtClean="0">
                <a:ea typeface="ＭＳ Ｐゴシック" charset="-128"/>
              </a:rPr>
              <a:pPr defTabSz="912500"/>
              <a:t>1</a:t>
            </a:fld>
            <a:endParaRPr lang="en-US" altLang="ja-JP" smtClean="0">
              <a:ea typeface="ＭＳ Ｐゴシック" charset="-128"/>
            </a:endParaRPr>
          </a:p>
        </p:txBody>
      </p:sp>
    </p:spTree>
    <p:extLst>
      <p:ext uri="{BB962C8B-B14F-4D97-AF65-F5344CB8AC3E}">
        <p14:creationId xmlns:p14="http://schemas.microsoft.com/office/powerpoint/2010/main" val="3900756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2"/>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2" y="5613400"/>
            <a:ext cx="4800600" cy="2531533"/>
          </a:xfrm>
        </p:spPr>
        <p:txBody>
          <a:bodyPr/>
          <a:lstStyle>
            <a:lvl1pPr marL="0" indent="0" algn="ctr">
              <a:buNone/>
              <a:defRPr>
                <a:solidFill>
                  <a:schemeClr val="tx1">
                    <a:tint val="75000"/>
                  </a:schemeClr>
                </a:solidFill>
              </a:defRPr>
            </a:lvl1pPr>
            <a:lvl2pPr marL="457142" indent="0" algn="ctr">
              <a:buNone/>
              <a:defRPr>
                <a:solidFill>
                  <a:schemeClr val="tx1">
                    <a:tint val="75000"/>
                  </a:schemeClr>
                </a:solidFill>
              </a:defRPr>
            </a:lvl2pPr>
            <a:lvl3pPr marL="914285" indent="0" algn="ctr">
              <a:buNone/>
              <a:defRPr>
                <a:solidFill>
                  <a:schemeClr val="tx1">
                    <a:tint val="75000"/>
                  </a:schemeClr>
                </a:solidFill>
              </a:defRPr>
            </a:lvl3pPr>
            <a:lvl4pPr marL="1371426" indent="0" algn="ctr">
              <a:buNone/>
              <a:defRPr>
                <a:solidFill>
                  <a:schemeClr val="tx1">
                    <a:tint val="75000"/>
                  </a:schemeClr>
                </a:solidFill>
              </a:defRPr>
            </a:lvl4pPr>
            <a:lvl5pPr marL="1828569" indent="0" algn="ctr">
              <a:buNone/>
              <a:defRPr>
                <a:solidFill>
                  <a:schemeClr val="tx1">
                    <a:tint val="75000"/>
                  </a:schemeClr>
                </a:solidFill>
              </a:defRPr>
            </a:lvl5pPr>
            <a:lvl6pPr marL="2285712" indent="0" algn="ctr">
              <a:buNone/>
              <a:defRPr>
                <a:solidFill>
                  <a:schemeClr val="tx1">
                    <a:tint val="75000"/>
                  </a:schemeClr>
                </a:solidFill>
              </a:defRPr>
            </a:lvl6pPr>
            <a:lvl7pPr marL="2742854" indent="0" algn="ctr">
              <a:buNone/>
              <a:defRPr>
                <a:solidFill>
                  <a:schemeClr val="tx1">
                    <a:tint val="75000"/>
                  </a:schemeClr>
                </a:solidFill>
              </a:defRPr>
            </a:lvl7pPr>
            <a:lvl8pPr marL="3199996" indent="0" algn="ctr">
              <a:buNone/>
              <a:defRPr>
                <a:solidFill>
                  <a:schemeClr val="tx1">
                    <a:tint val="75000"/>
                  </a:schemeClr>
                </a:solidFill>
              </a:defRPr>
            </a:lvl8pPr>
            <a:lvl9pPr marL="3657138"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3E8EABA0-C9BA-4D55-8A16-DF5E323238EC}" type="datetimeFigureOut">
              <a:rPr lang="ja-JP" altLang="en-US"/>
              <a:pPr>
                <a:defRPr/>
              </a:pPr>
              <a:t>2020/3/10</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8557E40-C82E-4C73-907F-D371C93A7026}"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A1DF46A1-E059-419F-B449-376CC649F0BE}" type="datetimeFigureOut">
              <a:rPr lang="ja-JP" altLang="en-US"/>
              <a:pPr>
                <a:defRPr/>
              </a:pPr>
              <a:t>2020/3/10</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868CC680-FFF8-461D-A3CC-0EA62076093C}"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73264"/>
            <a:ext cx="3357564" cy="1220822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96BBE553-E06C-48E4-B04F-5D430FC9451B}" type="datetimeFigureOut">
              <a:rPr lang="ja-JP" altLang="en-US"/>
              <a:pPr>
                <a:defRPr/>
              </a:pPr>
              <a:t>2020/3/10</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F4063B2F-DBE8-40B8-B6CD-6D505855FF8D}"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10D0506D-DD95-4761-98A9-C9291FA2A15E}" type="datetimeFigureOut">
              <a:rPr lang="ja-JP" altLang="en-US"/>
              <a:pPr>
                <a:defRPr/>
              </a:pPr>
              <a:t>2020/3/10</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4C586387-CE7F-4CEC-99C9-0C388F580A4D}"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7" y="6365525"/>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7" y="4198586"/>
            <a:ext cx="5829300" cy="2166937"/>
          </a:xfrm>
        </p:spPr>
        <p:txBody>
          <a:bodyPr anchor="b"/>
          <a:lstStyle>
            <a:lvl1pPr marL="0" indent="0">
              <a:buNone/>
              <a:defRPr sz="2000">
                <a:solidFill>
                  <a:schemeClr val="tx1">
                    <a:tint val="75000"/>
                  </a:schemeClr>
                </a:solidFill>
              </a:defRPr>
            </a:lvl1pPr>
            <a:lvl2pPr marL="457142" indent="0">
              <a:buNone/>
              <a:defRPr sz="1900">
                <a:solidFill>
                  <a:schemeClr val="tx1">
                    <a:tint val="75000"/>
                  </a:schemeClr>
                </a:solidFill>
              </a:defRPr>
            </a:lvl2pPr>
            <a:lvl3pPr marL="914285" indent="0">
              <a:buNone/>
              <a:defRPr sz="1600">
                <a:solidFill>
                  <a:schemeClr val="tx1">
                    <a:tint val="75000"/>
                  </a:schemeClr>
                </a:solidFill>
              </a:defRPr>
            </a:lvl3pPr>
            <a:lvl4pPr marL="1371426" indent="0">
              <a:buNone/>
              <a:defRPr sz="1400">
                <a:solidFill>
                  <a:schemeClr val="tx1">
                    <a:tint val="75000"/>
                  </a:schemeClr>
                </a:solidFill>
              </a:defRPr>
            </a:lvl4pPr>
            <a:lvl5pPr marL="1828569" indent="0">
              <a:buNone/>
              <a:defRPr sz="1400">
                <a:solidFill>
                  <a:schemeClr val="tx1">
                    <a:tint val="75000"/>
                  </a:schemeClr>
                </a:solidFill>
              </a:defRPr>
            </a:lvl5pPr>
            <a:lvl6pPr marL="2285712" indent="0">
              <a:buNone/>
              <a:defRPr sz="1400">
                <a:solidFill>
                  <a:schemeClr val="tx1">
                    <a:tint val="75000"/>
                  </a:schemeClr>
                </a:solidFill>
              </a:defRPr>
            </a:lvl6pPr>
            <a:lvl7pPr marL="2742854" indent="0">
              <a:buNone/>
              <a:defRPr sz="1400">
                <a:solidFill>
                  <a:schemeClr val="tx1">
                    <a:tint val="75000"/>
                  </a:schemeClr>
                </a:solidFill>
              </a:defRPr>
            </a:lvl7pPr>
            <a:lvl8pPr marL="3199996" indent="0">
              <a:buNone/>
              <a:defRPr sz="1400">
                <a:solidFill>
                  <a:schemeClr val="tx1">
                    <a:tint val="75000"/>
                  </a:schemeClr>
                </a:solidFill>
              </a:defRPr>
            </a:lvl8pPr>
            <a:lvl9pPr marL="3657138"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a:ln/>
        </p:spPr>
        <p:txBody>
          <a:bodyPr/>
          <a:lstStyle>
            <a:lvl1pPr>
              <a:defRPr/>
            </a:lvl1pPr>
          </a:lstStyle>
          <a:p>
            <a:pPr>
              <a:defRPr/>
            </a:pPr>
            <a:fld id="{0170E096-5A8F-4929-9D42-02EA0F6C77DB}" type="datetimeFigureOut">
              <a:rPr lang="ja-JP" altLang="en-US"/>
              <a:pPr>
                <a:defRPr/>
              </a:pPr>
              <a:t>2020/3/10</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2BF7808-C65F-40A3-BA01-5E0AE9EF44BF}"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a:ln/>
        </p:spPr>
        <p:txBody>
          <a:bodyPr/>
          <a:lstStyle>
            <a:lvl1pPr>
              <a:defRPr/>
            </a:lvl1pPr>
          </a:lstStyle>
          <a:p>
            <a:pPr>
              <a:defRPr/>
            </a:pPr>
            <a:fld id="{A276B83A-10B1-4707-94EF-D6F525AD4096}" type="datetimeFigureOut">
              <a:rPr lang="ja-JP" altLang="en-US"/>
              <a:pPr>
                <a:defRPr/>
              </a:pPr>
              <a:t>2020/3/10</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07355D9B-FEE1-40F4-9884-78044FE28411}"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1" y="3141486"/>
            <a:ext cx="303014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a:ln/>
        </p:spPr>
        <p:txBody>
          <a:bodyPr/>
          <a:lstStyle>
            <a:lvl1pPr>
              <a:defRPr/>
            </a:lvl1pPr>
          </a:lstStyle>
          <a:p>
            <a:pPr>
              <a:defRPr/>
            </a:pPr>
            <a:fld id="{169E5D27-BD4E-489B-89C5-85CC93E30248}" type="datetimeFigureOut">
              <a:rPr lang="ja-JP" altLang="en-US"/>
              <a:pPr>
                <a:defRPr/>
              </a:pPr>
              <a:t>2020/3/10</a:t>
            </a:fld>
            <a:endParaRPr lang="en-US" altLang="ja-JP"/>
          </a:p>
        </p:txBody>
      </p:sp>
      <p:sp>
        <p:nvSpPr>
          <p:cNvPr id="8"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ln/>
        </p:spPr>
        <p:txBody>
          <a:bodyPr/>
          <a:lstStyle>
            <a:lvl1pPr>
              <a:defRPr/>
            </a:lvl1pPr>
          </a:lstStyle>
          <a:p>
            <a:pPr>
              <a:defRPr/>
            </a:pPr>
            <a:fld id="{F58847CE-7969-49CB-843C-E46DFED11543}"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a:ln/>
        </p:spPr>
        <p:txBody>
          <a:bodyPr/>
          <a:lstStyle>
            <a:lvl1pPr>
              <a:defRPr/>
            </a:lvl1pPr>
          </a:lstStyle>
          <a:p>
            <a:pPr>
              <a:defRPr/>
            </a:pPr>
            <a:fld id="{CE2C88F5-8912-4EE8-9BA9-56F9AB10559C}" type="datetimeFigureOut">
              <a:rPr lang="ja-JP" altLang="en-US"/>
              <a:pPr>
                <a:defRPr/>
              </a:pPr>
              <a:t>2020/3/10</a:t>
            </a:fld>
            <a:endParaRPr lang="en-US" altLang="ja-JP"/>
          </a:p>
        </p:txBody>
      </p:sp>
      <p:sp>
        <p:nvSpPr>
          <p:cNvPr id="4"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ln/>
        </p:spPr>
        <p:txBody>
          <a:bodyPr/>
          <a:lstStyle>
            <a:lvl1pPr>
              <a:defRPr/>
            </a:lvl1pPr>
          </a:lstStyle>
          <a:p>
            <a:pPr>
              <a:defRPr/>
            </a:pPr>
            <a:fld id="{28A8FC20-D583-4236-A326-D1E193765510}"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ln/>
        </p:spPr>
        <p:txBody>
          <a:bodyPr/>
          <a:lstStyle>
            <a:lvl1pPr>
              <a:defRPr/>
            </a:lvl1pPr>
          </a:lstStyle>
          <a:p>
            <a:pPr>
              <a:defRPr/>
            </a:pPr>
            <a:fld id="{B367852B-9D91-4DEE-8E83-4580E2442D5B}" type="datetimeFigureOut">
              <a:rPr lang="ja-JP" altLang="en-US"/>
              <a:pPr>
                <a:defRPr/>
              </a:pPr>
              <a:t>2020/3/10</a:t>
            </a:fld>
            <a:endParaRPr lang="en-US" altLang="ja-JP"/>
          </a:p>
        </p:txBody>
      </p:sp>
      <p:sp>
        <p:nvSpPr>
          <p:cNvPr id="3"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ln/>
        </p:spPr>
        <p:txBody>
          <a:bodyPr/>
          <a:lstStyle>
            <a:lvl1pPr>
              <a:defRPr/>
            </a:lvl1pPr>
          </a:lstStyle>
          <a:p>
            <a:pPr>
              <a:defRPr/>
            </a:pPr>
            <a:fld id="{BD75ED07-E00E-4E35-BA51-F9E3077F8879}"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BD75A622-5D6F-48EA-830D-095015F37EF7}" type="datetimeFigureOut">
              <a:rPr lang="ja-JP" altLang="en-US"/>
              <a:pPr>
                <a:defRPr/>
              </a:pPr>
              <a:t>2020/3/10</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ADD8D85-81FB-41D3-AE7D-D7877896CDFA}"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19"/>
            <a:ext cx="4114800" cy="5943600"/>
          </a:xfrm>
        </p:spPr>
        <p:txBody>
          <a:bodyPr lIns="91428" tIns="45714" rIns="91428" bIns="45714" rtlCol="0">
            <a:normAutofit/>
          </a:bodyPr>
          <a:lstStyle>
            <a:lvl1pPr marL="0" indent="0">
              <a:buNone/>
              <a:defRPr sz="3200"/>
            </a:lvl1pPr>
            <a:lvl2pPr marL="457142" indent="0">
              <a:buNone/>
              <a:defRPr sz="2800"/>
            </a:lvl2pPr>
            <a:lvl3pPr marL="914285" indent="0">
              <a:buNone/>
              <a:defRPr sz="2400"/>
            </a:lvl3pPr>
            <a:lvl4pPr marL="1371426" indent="0">
              <a:buNone/>
              <a:defRPr sz="2000"/>
            </a:lvl4pPr>
            <a:lvl5pPr marL="1828569" indent="0">
              <a:buNone/>
              <a:defRPr sz="2000"/>
            </a:lvl5pPr>
            <a:lvl6pPr marL="2285712" indent="0">
              <a:buNone/>
              <a:defRPr sz="2000"/>
            </a:lvl6pPr>
            <a:lvl7pPr marL="2742854" indent="0">
              <a:buNone/>
              <a:defRPr sz="2000"/>
            </a:lvl7pPr>
            <a:lvl8pPr marL="3199996" indent="0">
              <a:buNone/>
              <a:defRPr sz="2000"/>
            </a:lvl8pPr>
            <a:lvl9pPr marL="3657138"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7"/>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354CF99D-5A9A-424D-A02B-4CF34FC69DCD}" type="datetimeFigureOut">
              <a:rPr lang="ja-JP" altLang="en-US"/>
              <a:pPr>
                <a:defRPr/>
              </a:pPr>
              <a:t>2020/3/10</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9182A47-19BE-4F9B-816A-563C499D97B5}"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77825" y="428625"/>
            <a:ext cx="6805613" cy="1782763"/>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9556" tIns="49779" rIns="99556" bIns="4977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bwMode="auto">
          <a:xfrm>
            <a:off x="377825"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defRPr sz="1300">
                <a:solidFill>
                  <a:srgbClr val="898989"/>
                </a:solidFill>
                <a:ea typeface="ＭＳ 明朝" pitchFamily="17" charset="-128"/>
              </a:defRPr>
            </a:lvl1pPr>
          </a:lstStyle>
          <a:p>
            <a:pPr>
              <a:defRPr/>
            </a:pPr>
            <a:fld id="{68F2FF1B-4F33-4FB7-A271-DB2E58990E57}" type="datetimeFigureOut">
              <a:rPr lang="ja-JP" altLang="en-US"/>
              <a:pPr>
                <a:defRPr/>
              </a:pPr>
              <a:t>2020/3/10</a:t>
            </a:fld>
            <a:endParaRPr lang="en-US" altLang="ja-JP"/>
          </a:p>
        </p:txBody>
      </p:sp>
      <p:sp>
        <p:nvSpPr>
          <p:cNvPr id="5" name="フッター プレースホルダ 4"/>
          <p:cNvSpPr>
            <a:spLocks noGrp="1"/>
          </p:cNvSpPr>
          <p:nvPr>
            <p:ph type="ftr" sz="quarter" idx="3"/>
          </p:nvPr>
        </p:nvSpPr>
        <p:spPr bwMode="auto">
          <a:xfrm>
            <a:off x="2582863" y="9912350"/>
            <a:ext cx="2395537"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ctr">
              <a:defRPr sz="1300">
                <a:solidFill>
                  <a:srgbClr val="898989"/>
                </a:solidFill>
                <a:ea typeface="ＭＳ 明朝" pitchFamily="17" charset="-128"/>
              </a:defRPr>
            </a:lvl1pPr>
          </a:lstStyle>
          <a:p>
            <a:pPr>
              <a:defRPr/>
            </a:pPr>
            <a:endParaRPr lang="ja-JP" altLang="en-US"/>
          </a:p>
        </p:txBody>
      </p:sp>
      <p:sp>
        <p:nvSpPr>
          <p:cNvPr id="6" name="スライド番号プレースホルダ 5"/>
          <p:cNvSpPr>
            <a:spLocks noGrp="1"/>
          </p:cNvSpPr>
          <p:nvPr>
            <p:ph type="sldNum" sz="quarter" idx="4"/>
          </p:nvPr>
        </p:nvSpPr>
        <p:spPr bwMode="auto">
          <a:xfrm>
            <a:off x="5418138"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r">
              <a:defRPr sz="1300">
                <a:solidFill>
                  <a:srgbClr val="898989"/>
                </a:solidFill>
                <a:ea typeface="ＭＳ 明朝" pitchFamily="17" charset="-128"/>
              </a:defRPr>
            </a:lvl1pPr>
          </a:lstStyle>
          <a:p>
            <a:pPr>
              <a:defRPr/>
            </a:pPr>
            <a:fld id="{6ABCF2A2-9A5D-4977-BD7C-3757359A97C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eaLnBrk="0" fontAlgn="base" hangingPunct="0">
        <a:spcBef>
          <a:spcPct val="0"/>
        </a:spcBef>
        <a:spcAft>
          <a:spcPct val="0"/>
        </a:spcAft>
        <a:defRPr kumimoji="1" sz="4800" kern="1200">
          <a:solidFill>
            <a:schemeClr val="tx1"/>
          </a:solidFill>
          <a:latin typeface="+mj-lt"/>
          <a:ea typeface="+mj-ea"/>
          <a:cs typeface="+mj-cs"/>
        </a:defRPr>
      </a:lvl1pPr>
      <a:lvl2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2pPr>
      <a:lvl3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3pPr>
      <a:lvl4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4pPr>
      <a:lvl5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5pPr>
      <a:lvl6pPr marL="457142" algn="ctr" rtl="0" fontAlgn="base">
        <a:spcBef>
          <a:spcPct val="0"/>
        </a:spcBef>
        <a:spcAft>
          <a:spcPct val="0"/>
        </a:spcAft>
        <a:defRPr kumimoji="1" sz="4400">
          <a:solidFill>
            <a:schemeClr val="tx1"/>
          </a:solidFill>
          <a:latin typeface="Arial" charset="0"/>
          <a:ea typeface="ＭＳ ゴシック" pitchFamily="49" charset="-128"/>
        </a:defRPr>
      </a:lvl6pPr>
      <a:lvl7pPr marL="914285" algn="ctr" rtl="0" fontAlgn="base">
        <a:spcBef>
          <a:spcPct val="0"/>
        </a:spcBef>
        <a:spcAft>
          <a:spcPct val="0"/>
        </a:spcAft>
        <a:defRPr kumimoji="1" sz="4400">
          <a:solidFill>
            <a:schemeClr val="tx1"/>
          </a:solidFill>
          <a:latin typeface="Arial" charset="0"/>
          <a:ea typeface="ＭＳ ゴシック" pitchFamily="49" charset="-128"/>
        </a:defRPr>
      </a:lvl7pPr>
      <a:lvl8pPr marL="1371426" algn="ctr" rtl="0" fontAlgn="base">
        <a:spcBef>
          <a:spcPct val="0"/>
        </a:spcBef>
        <a:spcAft>
          <a:spcPct val="0"/>
        </a:spcAft>
        <a:defRPr kumimoji="1" sz="4400">
          <a:solidFill>
            <a:schemeClr val="tx1"/>
          </a:solidFill>
          <a:latin typeface="Arial" charset="0"/>
          <a:ea typeface="ＭＳ ゴシック" pitchFamily="49" charset="-128"/>
        </a:defRPr>
      </a:lvl8pPr>
      <a:lvl9pPr marL="1828569" algn="ctr" rtl="0" fontAlgn="base">
        <a:spcBef>
          <a:spcPct val="0"/>
        </a:spcBef>
        <a:spcAft>
          <a:spcPct val="0"/>
        </a:spcAft>
        <a:defRPr kumimoji="1" sz="4400">
          <a:solidFill>
            <a:schemeClr val="tx1"/>
          </a:solidFill>
          <a:latin typeface="Arial" charset="0"/>
          <a:ea typeface="ＭＳ ゴシック" pitchFamily="49" charset="-128"/>
        </a:defRPr>
      </a:lvl9pPr>
    </p:titleStyle>
    <p:bodyStyle>
      <a:lvl1pPr marL="369888" indent="-369888" algn="l" defTabSz="992188" rtl="0" eaLnBrk="0" fontAlgn="base" hangingPunct="0">
        <a:spcBef>
          <a:spcPct val="20000"/>
        </a:spcBef>
        <a:spcAft>
          <a:spcPct val="0"/>
        </a:spcAft>
        <a:buFont typeface="Arial" charset="0"/>
        <a:buChar char="•"/>
        <a:defRPr kumimoji="1" sz="3500" kern="1200">
          <a:solidFill>
            <a:schemeClr val="tx1"/>
          </a:solidFill>
          <a:latin typeface="+mn-lt"/>
          <a:ea typeface="+mn-ea"/>
          <a:cs typeface="+mn-cs"/>
        </a:defRPr>
      </a:lvl1pPr>
      <a:lvl2pPr marL="806450" indent="-306388" algn="l" defTabSz="992188"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39838" indent="-246063" algn="l" defTabSz="992188"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39900"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6788"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514282"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24"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67"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09"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85" rtl="0" eaLnBrk="1" latinLnBrk="0" hangingPunct="1">
        <a:defRPr kumimoji="1" sz="1900" kern="1200">
          <a:solidFill>
            <a:schemeClr val="tx1"/>
          </a:solidFill>
          <a:latin typeface="+mn-lt"/>
          <a:ea typeface="+mn-ea"/>
          <a:cs typeface="+mn-cs"/>
        </a:defRPr>
      </a:lvl1pPr>
      <a:lvl2pPr marL="457142" algn="l" defTabSz="914285" rtl="0" eaLnBrk="1" latinLnBrk="0" hangingPunct="1">
        <a:defRPr kumimoji="1" sz="1900" kern="1200">
          <a:solidFill>
            <a:schemeClr val="tx1"/>
          </a:solidFill>
          <a:latin typeface="+mn-lt"/>
          <a:ea typeface="+mn-ea"/>
          <a:cs typeface="+mn-cs"/>
        </a:defRPr>
      </a:lvl2pPr>
      <a:lvl3pPr marL="914285" algn="l" defTabSz="914285" rtl="0" eaLnBrk="1" latinLnBrk="0" hangingPunct="1">
        <a:defRPr kumimoji="1" sz="1900" kern="1200">
          <a:solidFill>
            <a:schemeClr val="tx1"/>
          </a:solidFill>
          <a:latin typeface="+mn-lt"/>
          <a:ea typeface="+mn-ea"/>
          <a:cs typeface="+mn-cs"/>
        </a:defRPr>
      </a:lvl3pPr>
      <a:lvl4pPr marL="1371426" algn="l" defTabSz="914285" rtl="0" eaLnBrk="1" latinLnBrk="0" hangingPunct="1">
        <a:defRPr kumimoji="1" sz="1900" kern="1200">
          <a:solidFill>
            <a:schemeClr val="tx1"/>
          </a:solidFill>
          <a:latin typeface="+mn-lt"/>
          <a:ea typeface="+mn-ea"/>
          <a:cs typeface="+mn-cs"/>
        </a:defRPr>
      </a:lvl4pPr>
      <a:lvl5pPr marL="1828569" algn="l" defTabSz="914285" rtl="0" eaLnBrk="1" latinLnBrk="0" hangingPunct="1">
        <a:defRPr kumimoji="1" sz="1900" kern="1200">
          <a:solidFill>
            <a:schemeClr val="tx1"/>
          </a:solidFill>
          <a:latin typeface="+mn-lt"/>
          <a:ea typeface="+mn-ea"/>
          <a:cs typeface="+mn-cs"/>
        </a:defRPr>
      </a:lvl5pPr>
      <a:lvl6pPr marL="2285712" algn="l" defTabSz="914285" rtl="0" eaLnBrk="1" latinLnBrk="0" hangingPunct="1">
        <a:defRPr kumimoji="1" sz="1900" kern="1200">
          <a:solidFill>
            <a:schemeClr val="tx1"/>
          </a:solidFill>
          <a:latin typeface="+mn-lt"/>
          <a:ea typeface="+mn-ea"/>
          <a:cs typeface="+mn-cs"/>
        </a:defRPr>
      </a:lvl6pPr>
      <a:lvl7pPr marL="2742854" algn="l" defTabSz="914285" rtl="0" eaLnBrk="1" latinLnBrk="0" hangingPunct="1">
        <a:defRPr kumimoji="1" sz="1900" kern="1200">
          <a:solidFill>
            <a:schemeClr val="tx1"/>
          </a:solidFill>
          <a:latin typeface="+mn-lt"/>
          <a:ea typeface="+mn-ea"/>
          <a:cs typeface="+mn-cs"/>
        </a:defRPr>
      </a:lvl7pPr>
      <a:lvl8pPr marL="3199996" algn="l" defTabSz="914285" rtl="0" eaLnBrk="1" latinLnBrk="0" hangingPunct="1">
        <a:defRPr kumimoji="1" sz="1900" kern="1200">
          <a:solidFill>
            <a:schemeClr val="tx1"/>
          </a:solidFill>
          <a:latin typeface="+mn-lt"/>
          <a:ea typeface="+mn-ea"/>
          <a:cs typeface="+mn-cs"/>
        </a:defRPr>
      </a:lvl8pPr>
      <a:lvl9pPr marL="3657138" algn="l" defTabSz="91428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612539" y="6811451"/>
            <a:ext cx="6156752" cy="1631216"/>
          </a:xfrm>
          <a:prstGeom prst="rect">
            <a:avLst/>
          </a:prstGeom>
        </p:spPr>
        <p:txBody>
          <a:bodyPr wrap="square">
            <a:spAutoFit/>
          </a:bodyPr>
          <a:lstStyle/>
          <a:p>
            <a:pPr>
              <a:lnSpc>
                <a:spcPts val="1500"/>
              </a:lnSpc>
            </a:pPr>
            <a:r>
              <a:rPr lang="ja-JP" altLang="ja-JP" dirty="0">
                <a:latin typeface="+mn-ea"/>
                <a:ea typeface="+mn-ea"/>
              </a:rPr>
              <a:t>トで</a:t>
            </a:r>
            <a:r>
              <a:rPr lang="ja-JP" altLang="ja-JP" dirty="0" smtClean="0">
                <a:latin typeface="+mn-ea"/>
                <a:ea typeface="+mn-ea"/>
              </a:rPr>
              <a:t>は「</a:t>
            </a:r>
            <a:r>
              <a:rPr lang="ja-JP" altLang="ja-JP" dirty="0">
                <a:latin typeface="+mn-ea"/>
                <a:ea typeface="+mn-ea"/>
              </a:rPr>
              <a:t>展示のみの時間があることに</a:t>
            </a:r>
            <a:r>
              <a:rPr lang="ja-JP" altLang="ja-JP" dirty="0" smtClean="0">
                <a:latin typeface="+mn-ea"/>
                <a:ea typeface="+mn-ea"/>
              </a:rPr>
              <a:t>より</a:t>
            </a:r>
            <a:r>
              <a:rPr lang="ja-JP" altLang="en-US" dirty="0" smtClean="0">
                <a:latin typeface="+mn-ea"/>
                <a:ea typeface="+mn-ea"/>
              </a:rPr>
              <a:t>、</a:t>
            </a:r>
            <a:r>
              <a:rPr lang="ja-JP" altLang="ja-JP" dirty="0" smtClean="0">
                <a:latin typeface="+mn-ea"/>
                <a:ea typeface="+mn-ea"/>
              </a:rPr>
              <a:t>多数</a:t>
            </a:r>
            <a:r>
              <a:rPr lang="ja-JP" altLang="ja-JP" dirty="0">
                <a:latin typeface="+mn-ea"/>
                <a:ea typeface="+mn-ea"/>
              </a:rPr>
              <a:t>の方にブースへお越しいただけた」「困っていることの情報交換ができた」「十分な時間をとっていただき、質疑や議論がしやすかった」「異分野の方とお話しする機会がつくれた</a:t>
            </a:r>
            <a:r>
              <a:rPr lang="ja-JP" altLang="ja-JP" dirty="0" smtClean="0">
                <a:latin typeface="+mn-ea"/>
                <a:ea typeface="+mn-ea"/>
              </a:rPr>
              <a:t>ため</a:t>
            </a:r>
            <a:r>
              <a:rPr lang="ja-JP" altLang="en-US" dirty="0" smtClean="0">
                <a:latin typeface="+mn-ea"/>
                <a:ea typeface="+mn-ea"/>
              </a:rPr>
              <a:t>、</a:t>
            </a:r>
            <a:r>
              <a:rPr lang="ja-JP" altLang="ja-JP" dirty="0" smtClean="0">
                <a:latin typeface="+mn-ea"/>
                <a:ea typeface="+mn-ea"/>
              </a:rPr>
              <a:t>適度</a:t>
            </a:r>
            <a:r>
              <a:rPr lang="ja-JP" altLang="ja-JP" dirty="0">
                <a:latin typeface="+mn-ea"/>
                <a:ea typeface="+mn-ea"/>
              </a:rPr>
              <a:t>に小規模なのがよかったと思います」「休みなくポスター内容の説明ができ、分析相談も</a:t>
            </a:r>
            <a:r>
              <a:rPr lang="en-US" altLang="ja-JP" dirty="0">
                <a:latin typeface="+mn-ea"/>
                <a:ea typeface="+mn-ea"/>
              </a:rPr>
              <a:t>3</a:t>
            </a:r>
            <a:r>
              <a:rPr lang="ja-JP" altLang="ja-JP" dirty="0">
                <a:latin typeface="+mn-ea"/>
                <a:ea typeface="+mn-ea"/>
              </a:rPr>
              <a:t>件あった。意外なところが解決のヒントになることに関心を持っていただいた」「求めている技術をもった企業の方と知り合えた」「気構えなく、多くの方々と具体的な話ができて、期待以上だった」といったメッセージを寄せて頂きました。産官学の交流をベースとした分析技術・研究集会の新しい可能性を提示できたものと認識しております</a:t>
            </a:r>
            <a:r>
              <a:rPr lang="ja-JP" altLang="ja-JP" dirty="0" smtClean="0">
                <a:latin typeface="+mn-ea"/>
                <a:ea typeface="+mn-ea"/>
              </a:rPr>
              <a:t>。</a:t>
            </a:r>
            <a:endParaRPr lang="ja-JP" altLang="ja-JP" dirty="0">
              <a:latin typeface="+mn-ea"/>
              <a:ea typeface="+mn-ea"/>
            </a:endParaRPr>
          </a:p>
        </p:txBody>
      </p:sp>
      <p:sp>
        <p:nvSpPr>
          <p:cNvPr id="3" name="テキスト ボックス 4"/>
          <p:cNvSpPr txBox="1">
            <a:spLocks noChangeArrowheads="1"/>
          </p:cNvSpPr>
          <p:nvPr/>
        </p:nvSpPr>
        <p:spPr bwMode="auto">
          <a:xfrm>
            <a:off x="606616" y="325099"/>
            <a:ext cx="6162675" cy="2216494"/>
          </a:xfrm>
          <a:prstGeom prst="rect">
            <a:avLst/>
          </a:prstGeom>
          <a:noFill/>
          <a:ln w="9525">
            <a:noFill/>
            <a:miter lim="800000"/>
            <a:headEnd/>
            <a:tailEnd/>
          </a:ln>
        </p:spPr>
        <p:txBody>
          <a:bodyPr lIns="99556" tIns="49779" rIns="99556" bIns="49779">
            <a:spAutoFit/>
          </a:bodyPr>
          <a:lstStyle/>
          <a:p>
            <a:pPr>
              <a:lnSpc>
                <a:spcPts val="1500"/>
              </a:lnSpc>
            </a:pPr>
            <a:r>
              <a:rPr lang="ja-JP" altLang="ja-JP" sz="1500" b="1" dirty="0" smtClean="0">
                <a:latin typeface="メイリオ" panose="020B0604030504040204" pitchFamily="50" charset="-128"/>
                <a:ea typeface="メイリオ" panose="020B0604030504040204" pitchFamily="50" charset="-128"/>
              </a:rPr>
              <a:t>令和元年度分析</a:t>
            </a:r>
            <a:r>
              <a:rPr lang="ja-JP" altLang="ja-JP" sz="1500" b="1" dirty="0">
                <a:latin typeface="メイリオ" panose="020B0604030504040204" pitchFamily="50" charset="-128"/>
                <a:ea typeface="メイリオ" panose="020B0604030504040204" pitchFamily="50" charset="-128"/>
              </a:rPr>
              <a:t>イノベーション交流会キックオフミーティングの報告</a:t>
            </a:r>
            <a:endParaRPr lang="zh-TW" altLang="en-US" sz="1500" b="1" dirty="0">
              <a:latin typeface="メイリオ" pitchFamily="50" charset="-128"/>
              <a:ea typeface="メイリオ" pitchFamily="50" charset="-128"/>
            </a:endParaRPr>
          </a:p>
          <a:p>
            <a:pPr>
              <a:lnSpc>
                <a:spcPts val="1500"/>
              </a:lnSpc>
            </a:pPr>
            <a:endParaRPr lang="zh-TW" altLang="en-US" sz="1500" b="1" dirty="0">
              <a:latin typeface="メイリオ" pitchFamily="50" charset="-128"/>
              <a:ea typeface="メイリオ" pitchFamily="50" charset="-128"/>
            </a:endParaRPr>
          </a:p>
          <a:p>
            <a:pPr algn="r">
              <a:lnSpc>
                <a:spcPts val="1500"/>
              </a:lnSpc>
            </a:pPr>
            <a:r>
              <a:rPr lang="ja-JP" altLang="ja-JP" sz="1300" b="1" dirty="0" smtClean="0">
                <a:latin typeface="メイリオ" panose="020B0604030504040204" pitchFamily="50" charset="-128"/>
                <a:ea typeface="メイリオ" panose="020B0604030504040204" pitchFamily="50" charset="-128"/>
              </a:rPr>
              <a:t>東京</a:t>
            </a:r>
            <a:r>
              <a:rPr lang="ja-JP" altLang="ja-JP" sz="1300" b="1" dirty="0">
                <a:latin typeface="メイリオ" panose="020B0604030504040204" pitchFamily="50" charset="-128"/>
                <a:ea typeface="メイリオ" panose="020B0604030504040204" pitchFamily="50" charset="-128"/>
              </a:rPr>
              <a:t>大学大学院</a:t>
            </a:r>
            <a:r>
              <a:rPr lang="ja-JP" altLang="ja-JP" sz="1300" b="1" dirty="0" smtClean="0">
                <a:latin typeface="メイリオ" panose="020B0604030504040204" pitchFamily="50" charset="-128"/>
                <a:ea typeface="メイリオ" panose="020B0604030504040204" pitchFamily="50" charset="-128"/>
              </a:rPr>
              <a:t>総合文化研究科</a:t>
            </a:r>
            <a:r>
              <a:rPr lang="ja-JP" altLang="en-US" sz="1300" b="1" dirty="0" smtClean="0">
                <a:latin typeface="メイリオ" panose="020B0604030504040204" pitchFamily="50" charset="-128"/>
                <a:ea typeface="メイリオ" panose="020B0604030504040204" pitchFamily="50" charset="-128"/>
              </a:rPr>
              <a:t>　</a:t>
            </a:r>
            <a:r>
              <a:rPr lang="ja-JP" altLang="ja-JP" sz="1300" b="1" dirty="0" smtClean="0">
                <a:latin typeface="メイリオ" panose="020B0604030504040204" pitchFamily="50" charset="-128"/>
                <a:ea typeface="メイリオ" panose="020B0604030504040204" pitchFamily="50" charset="-128"/>
              </a:rPr>
              <a:t>豊田</a:t>
            </a:r>
            <a:r>
              <a:rPr lang="ja-JP" altLang="en-US" sz="1300" b="1" dirty="0" smtClean="0">
                <a:latin typeface="メイリオ" panose="020B0604030504040204" pitchFamily="50" charset="-128"/>
                <a:ea typeface="メイリオ" panose="020B0604030504040204" pitchFamily="50" charset="-128"/>
              </a:rPr>
              <a:t>　</a:t>
            </a:r>
            <a:r>
              <a:rPr lang="ja-JP" altLang="ja-JP" sz="1300" b="1" dirty="0" smtClean="0">
                <a:latin typeface="メイリオ" panose="020B0604030504040204" pitchFamily="50" charset="-128"/>
                <a:ea typeface="メイリオ" panose="020B0604030504040204" pitchFamily="50" charset="-128"/>
              </a:rPr>
              <a:t>太郎</a:t>
            </a:r>
            <a:endParaRPr lang="zh-TW" altLang="en-US" sz="1300" b="1" dirty="0">
              <a:latin typeface="メイリオ" pitchFamily="50" charset="-128"/>
              <a:ea typeface="メイリオ" pitchFamily="50" charset="-128"/>
            </a:endParaRPr>
          </a:p>
          <a:p>
            <a:pPr algn="r">
              <a:lnSpc>
                <a:spcPts val="1500"/>
              </a:lnSpc>
            </a:pPr>
            <a:endParaRPr lang="en-US" altLang="ja-JP" sz="1300" b="1" dirty="0" smtClean="0">
              <a:latin typeface="メイリオ" pitchFamily="50" charset="-128"/>
              <a:ea typeface="メイリオ" pitchFamily="50" charset="-128"/>
            </a:endParaRPr>
          </a:p>
          <a:p>
            <a:pPr>
              <a:lnSpc>
                <a:spcPts val="1500"/>
              </a:lnSpc>
            </a:pPr>
            <a:r>
              <a:rPr lang="ja-JP" altLang="en-US" dirty="0" smtClean="0">
                <a:latin typeface="Times New Roman" panose="02020603050405020304" pitchFamily="18" charset="0"/>
                <a:ea typeface="+mn-ea"/>
                <a:cs typeface="Times New Roman" panose="02020603050405020304" pitchFamily="18" charset="0"/>
              </a:rPr>
              <a:t>　</a:t>
            </a:r>
            <a:r>
              <a:rPr lang="en-US" altLang="ja-JP" dirty="0" smtClean="0">
                <a:latin typeface="+mn-ea"/>
                <a:ea typeface="+mn-ea"/>
              </a:rPr>
              <a:t>2020</a:t>
            </a:r>
            <a:r>
              <a:rPr lang="ja-JP" altLang="ja-JP" dirty="0">
                <a:latin typeface="+mn-ea"/>
                <a:ea typeface="+mn-ea"/>
              </a:rPr>
              <a:t>年</a:t>
            </a:r>
            <a:r>
              <a:rPr lang="en-US" altLang="ja-JP" dirty="0">
                <a:latin typeface="+mn-ea"/>
                <a:ea typeface="+mn-ea"/>
              </a:rPr>
              <a:t>1</a:t>
            </a:r>
            <a:r>
              <a:rPr lang="ja-JP" altLang="ja-JP" dirty="0">
                <a:latin typeface="+mn-ea"/>
                <a:ea typeface="+mn-ea"/>
              </a:rPr>
              <a:t>月</a:t>
            </a:r>
            <a:r>
              <a:rPr lang="en-US" altLang="ja-JP" dirty="0">
                <a:latin typeface="+mn-ea"/>
                <a:ea typeface="+mn-ea"/>
              </a:rPr>
              <a:t>23</a:t>
            </a:r>
            <a:r>
              <a:rPr lang="ja-JP" altLang="ja-JP" dirty="0">
                <a:latin typeface="+mn-ea"/>
                <a:ea typeface="+mn-ea"/>
              </a:rPr>
              <a:t>日（木</a:t>
            </a:r>
            <a:r>
              <a:rPr lang="ja-JP" altLang="ja-JP" dirty="0" smtClean="0">
                <a:latin typeface="+mn-ea"/>
                <a:ea typeface="+mn-ea"/>
              </a:rPr>
              <a:t>）</a:t>
            </a:r>
            <a:r>
              <a:rPr lang="ja-JP" altLang="en-US" dirty="0" smtClean="0">
                <a:latin typeface="+mn-ea"/>
                <a:ea typeface="+mn-ea"/>
              </a:rPr>
              <a:t>、</a:t>
            </a:r>
            <a:r>
              <a:rPr lang="en-US" altLang="ja-JP" dirty="0" smtClean="0">
                <a:latin typeface="+mn-ea"/>
                <a:ea typeface="+mn-ea"/>
              </a:rPr>
              <a:t>24</a:t>
            </a:r>
            <a:r>
              <a:rPr lang="ja-JP" altLang="ja-JP" dirty="0">
                <a:latin typeface="+mn-ea"/>
                <a:ea typeface="+mn-ea"/>
              </a:rPr>
              <a:t>日（金）に</a:t>
            </a:r>
            <a:r>
              <a:rPr lang="ja-JP" altLang="ja-JP" dirty="0" smtClean="0">
                <a:latin typeface="+mn-ea"/>
                <a:ea typeface="+mn-ea"/>
              </a:rPr>
              <a:t>わたって</a:t>
            </a:r>
            <a:r>
              <a:rPr lang="ja-JP" altLang="en-US" dirty="0" smtClean="0">
                <a:latin typeface="+mn-ea"/>
                <a:ea typeface="+mn-ea"/>
              </a:rPr>
              <a:t>、</a:t>
            </a:r>
            <a:r>
              <a:rPr lang="ja-JP" altLang="ja-JP" dirty="0" smtClean="0">
                <a:latin typeface="+mn-ea"/>
                <a:ea typeface="+mn-ea"/>
              </a:rPr>
              <a:t>オルガノ</a:t>
            </a:r>
            <a:r>
              <a:rPr lang="ja-JP" altLang="ja-JP" dirty="0">
                <a:latin typeface="+mn-ea"/>
                <a:ea typeface="+mn-ea"/>
              </a:rPr>
              <a:t>株式会社本社</a:t>
            </a:r>
            <a:r>
              <a:rPr lang="ja-JP" altLang="ja-JP" dirty="0" smtClean="0">
                <a:latin typeface="+mn-ea"/>
                <a:ea typeface="+mn-ea"/>
              </a:rPr>
              <a:t>にて</a:t>
            </a:r>
            <a:r>
              <a:rPr lang="ja-JP" altLang="en-US" dirty="0" smtClean="0">
                <a:latin typeface="+mn-ea"/>
                <a:ea typeface="+mn-ea"/>
              </a:rPr>
              <a:t>、</a:t>
            </a:r>
            <a:r>
              <a:rPr lang="ja-JP" altLang="ja-JP" dirty="0" smtClean="0">
                <a:latin typeface="+mn-ea"/>
                <a:ea typeface="+mn-ea"/>
              </a:rPr>
              <a:t>令和元</a:t>
            </a:r>
            <a:r>
              <a:rPr lang="ja-JP" altLang="ja-JP" dirty="0">
                <a:latin typeface="+mn-ea"/>
                <a:ea typeface="+mn-ea"/>
              </a:rPr>
              <a:t>年度分析イノベーション交流会キックオフミーティングが開催されました。参加者</a:t>
            </a:r>
            <a:r>
              <a:rPr lang="ja-JP" altLang="ja-JP" dirty="0" smtClean="0">
                <a:latin typeface="+mn-ea"/>
                <a:ea typeface="+mn-ea"/>
              </a:rPr>
              <a:t>は</a:t>
            </a:r>
            <a:r>
              <a:rPr lang="ja-JP" altLang="en-US" dirty="0" smtClean="0">
                <a:latin typeface="+mn-ea"/>
                <a:ea typeface="+mn-ea"/>
              </a:rPr>
              <a:t>、</a:t>
            </a:r>
            <a:r>
              <a:rPr lang="en-US" altLang="ja-JP" dirty="0" smtClean="0">
                <a:latin typeface="+mn-ea"/>
                <a:ea typeface="+mn-ea"/>
              </a:rPr>
              <a:t>2</a:t>
            </a:r>
            <a:r>
              <a:rPr lang="ja-JP" altLang="ja-JP" dirty="0">
                <a:latin typeface="+mn-ea"/>
                <a:ea typeface="+mn-ea"/>
              </a:rPr>
              <a:t>日間でのべ、企業</a:t>
            </a:r>
            <a:r>
              <a:rPr lang="en-US" altLang="ja-JP" dirty="0">
                <a:latin typeface="+mn-ea"/>
                <a:ea typeface="+mn-ea"/>
              </a:rPr>
              <a:t>94</a:t>
            </a:r>
            <a:r>
              <a:rPr lang="ja-JP" altLang="ja-JP" dirty="0" smtClean="0">
                <a:latin typeface="+mn-ea"/>
                <a:ea typeface="+mn-ea"/>
              </a:rPr>
              <a:t>名</a:t>
            </a:r>
            <a:r>
              <a:rPr lang="ja-JP" altLang="en-US" dirty="0" smtClean="0">
                <a:latin typeface="+mn-ea"/>
                <a:ea typeface="+mn-ea"/>
              </a:rPr>
              <a:t>、</a:t>
            </a:r>
            <a:r>
              <a:rPr lang="ja-JP" altLang="ja-JP" dirty="0" smtClean="0">
                <a:latin typeface="+mn-ea"/>
                <a:ea typeface="+mn-ea"/>
              </a:rPr>
              <a:t>公設</a:t>
            </a:r>
            <a:r>
              <a:rPr lang="ja-JP" altLang="ja-JP" dirty="0">
                <a:latin typeface="+mn-ea"/>
                <a:ea typeface="+mn-ea"/>
              </a:rPr>
              <a:t>試験研究所</a:t>
            </a:r>
            <a:r>
              <a:rPr lang="en-US" altLang="ja-JP" dirty="0">
                <a:latin typeface="+mn-ea"/>
                <a:ea typeface="+mn-ea"/>
              </a:rPr>
              <a:t>5</a:t>
            </a:r>
            <a:r>
              <a:rPr lang="ja-JP" altLang="ja-JP" dirty="0" smtClean="0">
                <a:latin typeface="+mn-ea"/>
                <a:ea typeface="+mn-ea"/>
              </a:rPr>
              <a:t>名</a:t>
            </a:r>
            <a:r>
              <a:rPr lang="ja-JP" altLang="en-US" dirty="0" smtClean="0">
                <a:latin typeface="+mn-ea"/>
                <a:ea typeface="+mn-ea"/>
              </a:rPr>
              <a:t>、</a:t>
            </a:r>
            <a:r>
              <a:rPr lang="ja-JP" altLang="ja-JP" dirty="0" smtClean="0">
                <a:latin typeface="+mn-ea"/>
                <a:ea typeface="+mn-ea"/>
              </a:rPr>
              <a:t>国</a:t>
            </a:r>
            <a:r>
              <a:rPr lang="ja-JP" altLang="ja-JP" dirty="0">
                <a:latin typeface="+mn-ea"/>
                <a:ea typeface="+mn-ea"/>
              </a:rPr>
              <a:t>研</a:t>
            </a:r>
            <a:r>
              <a:rPr lang="en-US" altLang="ja-JP" dirty="0">
                <a:latin typeface="+mn-ea"/>
                <a:ea typeface="+mn-ea"/>
              </a:rPr>
              <a:t>8</a:t>
            </a:r>
            <a:r>
              <a:rPr lang="ja-JP" altLang="ja-JP" dirty="0" smtClean="0">
                <a:latin typeface="+mn-ea"/>
                <a:ea typeface="+mn-ea"/>
              </a:rPr>
              <a:t>名</a:t>
            </a:r>
            <a:r>
              <a:rPr lang="ja-JP" altLang="en-US" dirty="0" smtClean="0">
                <a:latin typeface="+mn-ea"/>
                <a:ea typeface="+mn-ea"/>
              </a:rPr>
              <a:t>、</a:t>
            </a:r>
            <a:r>
              <a:rPr lang="ja-JP" altLang="ja-JP" dirty="0" smtClean="0">
                <a:latin typeface="+mn-ea"/>
                <a:ea typeface="+mn-ea"/>
              </a:rPr>
              <a:t>大学</a:t>
            </a:r>
            <a:r>
              <a:rPr lang="en-US" altLang="ja-JP" dirty="0">
                <a:latin typeface="+mn-ea"/>
                <a:ea typeface="+mn-ea"/>
              </a:rPr>
              <a:t>13</a:t>
            </a:r>
            <a:r>
              <a:rPr lang="ja-JP" altLang="ja-JP" dirty="0" smtClean="0">
                <a:latin typeface="+mn-ea"/>
                <a:ea typeface="+mn-ea"/>
              </a:rPr>
              <a:t>名</a:t>
            </a:r>
            <a:r>
              <a:rPr lang="ja-JP" altLang="en-US" dirty="0" smtClean="0">
                <a:latin typeface="+mn-ea"/>
                <a:ea typeface="+mn-ea"/>
              </a:rPr>
              <a:t>、</a:t>
            </a:r>
            <a:r>
              <a:rPr lang="ja-JP" altLang="ja-JP" dirty="0" smtClean="0">
                <a:latin typeface="+mn-ea"/>
                <a:ea typeface="+mn-ea"/>
              </a:rPr>
              <a:t>学生</a:t>
            </a:r>
            <a:r>
              <a:rPr lang="en-US" altLang="ja-JP" dirty="0">
                <a:latin typeface="+mn-ea"/>
                <a:ea typeface="+mn-ea"/>
              </a:rPr>
              <a:t>23</a:t>
            </a:r>
            <a:r>
              <a:rPr lang="ja-JP" altLang="ja-JP" dirty="0">
                <a:latin typeface="+mn-ea"/>
                <a:ea typeface="+mn-ea"/>
              </a:rPr>
              <a:t>名（合計</a:t>
            </a:r>
            <a:r>
              <a:rPr lang="en-US" altLang="ja-JP" dirty="0">
                <a:latin typeface="+mn-ea"/>
                <a:ea typeface="+mn-ea"/>
              </a:rPr>
              <a:t>143</a:t>
            </a:r>
            <a:r>
              <a:rPr lang="ja-JP" altLang="ja-JP" dirty="0" smtClean="0">
                <a:latin typeface="+mn-ea"/>
                <a:ea typeface="+mn-ea"/>
              </a:rPr>
              <a:t>名</a:t>
            </a:r>
            <a:r>
              <a:rPr lang="ja-JP" altLang="en-US" dirty="0" smtClean="0">
                <a:latin typeface="+mn-ea"/>
                <a:ea typeface="+mn-ea"/>
              </a:rPr>
              <a:t>、</a:t>
            </a:r>
            <a:r>
              <a:rPr lang="ja-JP" altLang="ja-JP" dirty="0" smtClean="0">
                <a:latin typeface="+mn-ea"/>
                <a:ea typeface="+mn-ea"/>
              </a:rPr>
              <a:t>企業</a:t>
            </a:r>
            <a:r>
              <a:rPr lang="en-US" altLang="ja-JP" dirty="0">
                <a:latin typeface="+mn-ea"/>
                <a:ea typeface="+mn-ea"/>
              </a:rPr>
              <a:t>53</a:t>
            </a:r>
            <a:r>
              <a:rPr lang="ja-JP" altLang="ja-JP" dirty="0">
                <a:latin typeface="+mn-ea"/>
                <a:ea typeface="+mn-ea"/>
              </a:rPr>
              <a:t>社）でした。関東支部長の早下隆士先生（上智大学</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産</a:t>
            </a:r>
            <a:r>
              <a:rPr lang="ja-JP" altLang="ja-JP" dirty="0">
                <a:latin typeface="+mn-ea"/>
                <a:ea typeface="+mn-ea"/>
              </a:rPr>
              <a:t>業界シンポジウム実行委員会から宮野博様（味の素</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また</a:t>
            </a:r>
            <a:r>
              <a:rPr lang="ja-JP" altLang="ja-JP" dirty="0">
                <a:latin typeface="+mn-ea"/>
                <a:ea typeface="+mn-ea"/>
              </a:rPr>
              <a:t>「分析化学」誌編集幹事である井上嘉則先生（愛知工業大学）をお招き</a:t>
            </a:r>
            <a:r>
              <a:rPr lang="ja-JP" altLang="ja-JP" dirty="0" smtClean="0">
                <a:latin typeface="+mn-ea"/>
                <a:ea typeface="+mn-ea"/>
              </a:rPr>
              <a:t>して</a:t>
            </a:r>
            <a:r>
              <a:rPr lang="ja-JP" altLang="en-US" dirty="0" smtClean="0">
                <a:latin typeface="+mn-ea"/>
                <a:ea typeface="+mn-ea"/>
              </a:rPr>
              <a:t>、</a:t>
            </a:r>
            <a:r>
              <a:rPr lang="ja-JP" altLang="ja-JP" dirty="0" smtClean="0">
                <a:latin typeface="+mn-ea"/>
                <a:ea typeface="+mn-ea"/>
              </a:rPr>
              <a:t>それぞれ</a:t>
            </a:r>
            <a:r>
              <a:rPr lang="ja-JP" altLang="ja-JP" dirty="0">
                <a:latin typeface="+mn-ea"/>
                <a:ea typeface="+mn-ea"/>
              </a:rPr>
              <a:t>「新しい分析試薬の開発と大学ブランディング事業」「疾患リスクスクリーニング</a:t>
            </a:r>
            <a:r>
              <a:rPr lang="ja-JP" altLang="ja-JP" dirty="0" smtClean="0">
                <a:latin typeface="+mn-ea"/>
                <a:ea typeface="+mn-ea"/>
              </a:rPr>
              <a:t>の事業</a:t>
            </a:r>
            <a:r>
              <a:rPr lang="ja-JP" altLang="ja-JP" dirty="0">
                <a:latin typeface="+mn-ea"/>
                <a:ea typeface="+mn-ea"/>
              </a:rPr>
              <a:t>化を牽引した分析化学とオープンイノベーション」「</a:t>
            </a:r>
            <a:r>
              <a:rPr lang="en-US" altLang="ja-JP" dirty="0">
                <a:latin typeface="+mn-ea"/>
                <a:ea typeface="+mn-ea"/>
              </a:rPr>
              <a:t>“</a:t>
            </a:r>
            <a:r>
              <a:rPr lang="ja-JP" altLang="ja-JP" dirty="0">
                <a:latin typeface="+mn-ea"/>
                <a:ea typeface="+mn-ea"/>
              </a:rPr>
              <a:t>特許</a:t>
            </a:r>
            <a:r>
              <a:rPr lang="en-US" altLang="ja-JP" dirty="0">
                <a:latin typeface="+mn-ea"/>
                <a:ea typeface="+mn-ea"/>
              </a:rPr>
              <a:t>”</a:t>
            </a:r>
            <a:r>
              <a:rPr lang="ja-JP" altLang="ja-JP" dirty="0">
                <a:latin typeface="+mn-ea"/>
                <a:ea typeface="+mn-ea"/>
              </a:rPr>
              <a:t>と</a:t>
            </a:r>
            <a:r>
              <a:rPr lang="en-US" altLang="ja-JP" dirty="0">
                <a:latin typeface="+mn-ea"/>
                <a:ea typeface="+mn-ea"/>
              </a:rPr>
              <a:t>“</a:t>
            </a:r>
            <a:r>
              <a:rPr lang="ja-JP" altLang="ja-JP" dirty="0">
                <a:latin typeface="+mn-ea"/>
                <a:ea typeface="+mn-ea"/>
              </a:rPr>
              <a:t>論文</a:t>
            </a:r>
            <a:r>
              <a:rPr lang="en-US" altLang="ja-JP" dirty="0">
                <a:latin typeface="+mn-ea"/>
                <a:ea typeface="+mn-ea"/>
              </a:rPr>
              <a:t>”</a:t>
            </a:r>
            <a:r>
              <a:rPr lang="ja-JP" altLang="ja-JP" dirty="0">
                <a:latin typeface="+mn-ea"/>
                <a:ea typeface="+mn-ea"/>
              </a:rPr>
              <a:t>～技術者の成果表現</a:t>
            </a:r>
            <a:r>
              <a:rPr lang="ja-JP" altLang="ja-JP" dirty="0" smtClean="0">
                <a:latin typeface="+mn-ea"/>
                <a:ea typeface="+mn-ea"/>
              </a:rPr>
              <a:t>，</a:t>
            </a:r>
            <a:r>
              <a:rPr lang="ja-JP" altLang="en-US" dirty="0" smtClean="0">
                <a:latin typeface="+mn-ea"/>
                <a:ea typeface="+mn-ea"/>
              </a:rPr>
              <a:t>　</a:t>
            </a:r>
            <a:endParaRPr lang="en-US" altLang="ja-JP" dirty="0" smtClean="0">
              <a:latin typeface="+mn-ea"/>
              <a:ea typeface="+mn-ea"/>
            </a:endParaRPr>
          </a:p>
        </p:txBody>
      </p:sp>
      <p:sp>
        <p:nvSpPr>
          <p:cNvPr id="2" name="Rectangle 65"/>
          <p:cNvSpPr>
            <a:spLocks noChangeArrowheads="1"/>
          </p:cNvSpPr>
          <p:nvPr/>
        </p:nvSpPr>
        <p:spPr bwMode="auto">
          <a:xfrm>
            <a:off x="152400" y="1524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2" name="正方形/長方形 11"/>
          <p:cNvSpPr/>
          <p:nvPr/>
        </p:nvSpPr>
        <p:spPr>
          <a:xfrm>
            <a:off x="612001" y="2419370"/>
            <a:ext cx="4089980" cy="1823576"/>
          </a:xfrm>
          <a:prstGeom prst="rect">
            <a:avLst/>
          </a:prstGeom>
        </p:spPr>
        <p:txBody>
          <a:bodyPr wrap="square">
            <a:spAutoFit/>
          </a:bodyPr>
          <a:lstStyle/>
          <a:p>
            <a:pPr>
              <a:lnSpc>
                <a:spcPts val="1500"/>
              </a:lnSpc>
              <a:defRPr/>
            </a:pPr>
            <a:r>
              <a:rPr lang="ja-JP" altLang="ja-JP" dirty="0">
                <a:latin typeface="+mn-ea"/>
                <a:ea typeface="+mn-ea"/>
              </a:rPr>
              <a:t>はじめの</a:t>
            </a:r>
            <a:r>
              <a:rPr lang="ja-JP" altLang="ja-JP" dirty="0" smtClean="0">
                <a:latin typeface="+mn-ea"/>
                <a:ea typeface="+mn-ea"/>
              </a:rPr>
              <a:t>一歩 ～</a:t>
            </a:r>
            <a:r>
              <a:rPr lang="ja-JP" altLang="ja-JP" dirty="0">
                <a:latin typeface="+mn-ea"/>
                <a:ea typeface="+mn-ea"/>
              </a:rPr>
              <a:t>」と題したセミナーをしていただきました。</a:t>
            </a:r>
            <a:endParaRPr lang="en-US" altLang="ja-JP" dirty="0">
              <a:latin typeface="+mn-ea"/>
              <a:ea typeface="+mn-ea"/>
            </a:endParaRPr>
          </a:p>
          <a:p>
            <a:pPr>
              <a:lnSpc>
                <a:spcPts val="1500"/>
              </a:lnSpc>
              <a:defRPr/>
            </a:pPr>
            <a:r>
              <a:rPr lang="ja-JP" altLang="ja-JP" dirty="0" smtClean="0">
                <a:latin typeface="+mn-ea"/>
                <a:ea typeface="+mn-ea"/>
              </a:rPr>
              <a:t>分析</a:t>
            </a:r>
            <a:r>
              <a:rPr lang="ja-JP" altLang="ja-JP" dirty="0">
                <a:latin typeface="+mn-ea"/>
                <a:ea typeface="+mn-ea"/>
              </a:rPr>
              <a:t>技術と社会とのつながり（特許・論文、オープンイノベーション、ブランディング）を実感できる、とてもわかりやすい講演</a:t>
            </a:r>
            <a:r>
              <a:rPr lang="ja-JP" altLang="ja-JP" dirty="0" smtClean="0">
                <a:latin typeface="+mn-ea"/>
                <a:ea typeface="+mn-ea"/>
              </a:rPr>
              <a:t>に</a:t>
            </a:r>
            <a:r>
              <a:rPr lang="ja-JP" altLang="en-US" dirty="0" smtClean="0">
                <a:latin typeface="+mn-ea"/>
                <a:ea typeface="+mn-ea"/>
              </a:rPr>
              <a:t>、</a:t>
            </a:r>
            <a:r>
              <a:rPr lang="ja-JP" altLang="ja-JP" dirty="0" smtClean="0">
                <a:latin typeface="+mn-ea"/>
                <a:ea typeface="+mn-ea"/>
              </a:rPr>
              <a:t>会場</a:t>
            </a:r>
            <a:r>
              <a:rPr lang="ja-JP" altLang="ja-JP" dirty="0">
                <a:latin typeface="+mn-ea"/>
                <a:ea typeface="+mn-ea"/>
              </a:rPr>
              <a:t>の参加者は傾聴しておりました。「リチウムイオン電池に関連する分析」の主題討論で</a:t>
            </a:r>
            <a:r>
              <a:rPr lang="ja-JP" altLang="ja-JP" dirty="0" smtClean="0">
                <a:latin typeface="+mn-ea"/>
                <a:ea typeface="+mn-ea"/>
              </a:rPr>
              <a:t>は</a:t>
            </a:r>
            <a:r>
              <a:rPr lang="ja-JP" altLang="en-US" dirty="0" smtClean="0">
                <a:latin typeface="+mn-ea"/>
                <a:ea typeface="+mn-ea"/>
              </a:rPr>
              <a:t>、</a:t>
            </a:r>
            <a:r>
              <a:rPr lang="ja-JP" altLang="ja-JP" dirty="0" smtClean="0">
                <a:latin typeface="+mn-ea"/>
                <a:ea typeface="+mn-ea"/>
              </a:rPr>
              <a:t>橋本</a:t>
            </a:r>
            <a:r>
              <a:rPr lang="ja-JP" altLang="ja-JP" dirty="0">
                <a:latin typeface="+mn-ea"/>
                <a:ea typeface="+mn-ea"/>
              </a:rPr>
              <a:t>康博様（旭化成</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森脇</a:t>
            </a:r>
            <a:r>
              <a:rPr lang="ja-JP" altLang="ja-JP" dirty="0">
                <a:latin typeface="+mn-ea"/>
                <a:ea typeface="+mn-ea"/>
              </a:rPr>
              <a:t>博文様（東レリサーチセンター</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跡部</a:t>
            </a:r>
            <a:r>
              <a:rPr lang="ja-JP" altLang="ja-JP" dirty="0">
                <a:latin typeface="+mn-ea"/>
                <a:ea typeface="+mn-ea"/>
              </a:rPr>
              <a:t>啓吾様（日産アーク</a:t>
            </a:r>
            <a:r>
              <a:rPr lang="ja-JP" altLang="ja-JP" dirty="0" smtClean="0">
                <a:latin typeface="+mn-ea"/>
                <a:ea typeface="+mn-ea"/>
              </a:rPr>
              <a:t>）より</a:t>
            </a:r>
            <a:r>
              <a:rPr lang="ja-JP" altLang="en-US" dirty="0" smtClean="0">
                <a:latin typeface="+mn-ea"/>
                <a:ea typeface="+mn-ea"/>
              </a:rPr>
              <a:t>、</a:t>
            </a:r>
            <a:r>
              <a:rPr lang="ja-JP" altLang="ja-JP" dirty="0" smtClean="0">
                <a:latin typeface="+mn-ea"/>
                <a:ea typeface="+mn-ea"/>
              </a:rPr>
              <a:t>また</a:t>
            </a:r>
            <a:r>
              <a:rPr lang="ja-JP" altLang="ja-JP" dirty="0">
                <a:latin typeface="+mn-ea"/>
                <a:ea typeface="+mn-ea"/>
              </a:rPr>
              <a:t>「マイクロプラスチックに関連する分析」で</a:t>
            </a:r>
            <a:r>
              <a:rPr lang="ja-JP" altLang="ja-JP" dirty="0" smtClean="0">
                <a:latin typeface="+mn-ea"/>
                <a:ea typeface="+mn-ea"/>
              </a:rPr>
              <a:t>は</a:t>
            </a:r>
            <a:r>
              <a:rPr lang="ja-JP" altLang="en-US" dirty="0" smtClean="0">
                <a:latin typeface="+mn-ea"/>
                <a:ea typeface="+mn-ea"/>
              </a:rPr>
              <a:t>、</a:t>
            </a:r>
            <a:r>
              <a:rPr lang="ja-JP" altLang="ja-JP" dirty="0" smtClean="0">
                <a:latin typeface="+mn-ea"/>
                <a:ea typeface="+mn-ea"/>
              </a:rPr>
              <a:t>親</a:t>
            </a:r>
            <a:r>
              <a:rPr lang="ja-JP" altLang="ja-JP" dirty="0">
                <a:latin typeface="+mn-ea"/>
                <a:ea typeface="+mn-ea"/>
              </a:rPr>
              <a:t>泊安基様（アジレント・テクノロジー</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三島</a:t>
            </a:r>
            <a:r>
              <a:rPr lang="ja-JP" altLang="ja-JP" dirty="0">
                <a:latin typeface="+mn-ea"/>
                <a:ea typeface="+mn-ea"/>
              </a:rPr>
              <a:t>聡子様（神奈川県環境科学センター</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亀田実</a:t>
            </a:r>
            <a:endParaRPr lang="ja-JP" altLang="en-US" dirty="0">
              <a:solidFill>
                <a:prstClr val="black"/>
              </a:solidFill>
              <a:latin typeface="+mn-ea"/>
              <a:ea typeface="+mn-ea"/>
              <a:cs typeface="Times New Roman" panose="02020603050405020304" pitchFamily="18" charset="0"/>
            </a:endParaRPr>
          </a:p>
        </p:txBody>
      </p:sp>
      <p:sp>
        <p:nvSpPr>
          <p:cNvPr id="11" name="正方形/長方形 3"/>
          <p:cNvSpPr>
            <a:spLocks noChangeArrowheads="1"/>
          </p:cNvSpPr>
          <p:nvPr/>
        </p:nvSpPr>
        <p:spPr bwMode="auto">
          <a:xfrm>
            <a:off x="6782956" y="0"/>
            <a:ext cx="792162" cy="10693400"/>
          </a:xfrm>
          <a:prstGeom prst="rect">
            <a:avLst/>
          </a:prstGeom>
          <a:solidFill>
            <a:srgbClr val="FF0066"/>
          </a:solidFill>
          <a:ln w="25400" algn="ctr">
            <a:noFill/>
            <a:miter lim="800000"/>
            <a:headEnd/>
            <a:tailEnd/>
          </a:ln>
        </p:spPr>
        <p:txBody>
          <a:bodyPr lIns="99556" tIns="49779" rIns="99556" bIns="49779" anchor="ctr"/>
          <a:lstStyle/>
          <a:p>
            <a:pPr algn="ctr" defTabSz="992188"/>
            <a:endParaRPr lang="ja-JP" altLang="en-US" sz="2000">
              <a:solidFill>
                <a:srgbClr val="FFFFFF"/>
              </a:solidFill>
              <a:ea typeface="ＭＳ 明朝" pitchFamily="17" charset="-128"/>
            </a:endParaRPr>
          </a:p>
        </p:txBody>
      </p:sp>
      <p:sp>
        <p:nvSpPr>
          <p:cNvPr id="13" name="Text Box 10"/>
          <p:cNvSpPr txBox="1">
            <a:spLocks noChangeArrowheads="1"/>
          </p:cNvSpPr>
          <p:nvPr/>
        </p:nvSpPr>
        <p:spPr bwMode="auto">
          <a:xfrm>
            <a:off x="6936969" y="9967913"/>
            <a:ext cx="425477" cy="300585"/>
          </a:xfrm>
          <a:prstGeom prst="rect">
            <a:avLst/>
          </a:prstGeom>
          <a:noFill/>
          <a:ln w="9525">
            <a:noFill/>
            <a:miter lim="800000"/>
            <a:headEnd/>
            <a:tailEnd/>
          </a:ln>
        </p:spPr>
        <p:txBody>
          <a:bodyPr wrap="none" lIns="99556" tIns="49779" rIns="99556" bIns="49779">
            <a:spAutoFit/>
          </a:bodyPr>
          <a:lstStyle/>
          <a:p>
            <a:pPr defTabSz="993899">
              <a:defRPr/>
            </a:pPr>
            <a:r>
              <a:rPr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15</a:t>
            </a:r>
            <a:endParaRPr lang="en-US" altLang="ja-JP" sz="13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4" name="テキスト ボックス 4"/>
          <p:cNvSpPr txBox="1">
            <a:spLocks noChangeArrowheads="1"/>
          </p:cNvSpPr>
          <p:nvPr/>
        </p:nvSpPr>
        <p:spPr bwMode="auto">
          <a:xfrm>
            <a:off x="6788958" y="304800"/>
            <a:ext cx="601166" cy="6672842"/>
          </a:xfrm>
          <a:prstGeom prst="rect">
            <a:avLst/>
          </a:prstGeom>
          <a:noFill/>
          <a:ln w="9525">
            <a:noFill/>
            <a:miter lim="800000"/>
            <a:headEnd/>
            <a:tailEnd/>
          </a:ln>
        </p:spPr>
        <p:txBody>
          <a:bodyPr vert="eaVert" wrap="none" lIns="99556" tIns="49779" rIns="99556" bIns="49779" anchor="t">
            <a:spAutoFit/>
          </a:bodyPr>
          <a:lstStyle/>
          <a:p>
            <a:pPr defTabSz="995237">
              <a:defRPr/>
            </a:pPr>
            <a:r>
              <a:rPr lang="ja-JP" altLang="en-US" sz="2600" b="1" dirty="0" smtClean="0">
                <a:solidFill>
                  <a:srgbClr val="F2F2F2"/>
                </a:solidFill>
                <a:effectLst>
                  <a:outerShdw blurRad="38100" dist="38100" dir="2700000" algn="tl">
                    <a:srgbClr val="000000">
                      <a:alpha val="43137"/>
                    </a:srgbClr>
                  </a:outerShdw>
                </a:effectLst>
                <a:latin typeface="+mj-ea"/>
                <a:ea typeface="+mj-ea"/>
              </a:rPr>
              <a:t>地区活動報告（分析イノベーション交流会）</a:t>
            </a:r>
            <a:endParaRPr lang="en-US" altLang="ja-JP" sz="2600" b="1" dirty="0">
              <a:solidFill>
                <a:srgbClr val="F2F2F2"/>
              </a:solidFill>
              <a:effectLst>
                <a:outerShdw blurRad="38100" dist="38100" dir="2700000" algn="tl">
                  <a:srgbClr val="000000">
                    <a:alpha val="43137"/>
                  </a:srgbClr>
                </a:outerShdw>
              </a:effectLst>
              <a:latin typeface="+mj-ea"/>
              <a:ea typeface="+mj-ea"/>
            </a:endParaRPr>
          </a:p>
        </p:txBody>
      </p:sp>
      <p:sp>
        <p:nvSpPr>
          <p:cNvPr id="4" name="正方形/長方形 3"/>
          <p:cNvSpPr/>
          <p:nvPr/>
        </p:nvSpPr>
        <p:spPr>
          <a:xfrm>
            <a:off x="5069828" y="3886615"/>
            <a:ext cx="1172116" cy="261610"/>
          </a:xfrm>
          <a:prstGeom prst="rect">
            <a:avLst/>
          </a:prstGeom>
        </p:spPr>
        <p:txBody>
          <a:bodyPr wrap="none">
            <a:spAutoFit/>
          </a:bodyPr>
          <a:lstStyle/>
          <a:p>
            <a:r>
              <a:rPr lang="ja-JP" altLang="ja-JP" kern="50" dirty="0">
                <a:solidFill>
                  <a:srgbClr val="00000A"/>
                </a:solidFill>
                <a:latin typeface="+mn-ea"/>
                <a:ea typeface="+mn-ea"/>
                <a:cs typeface="ＭＳ 明朝" panose="02020609040205080304" pitchFamily="17" charset="-128"/>
              </a:rPr>
              <a:t>セミナーの様子</a:t>
            </a:r>
            <a:endParaRPr lang="ja-JP" altLang="en-US" dirty="0">
              <a:latin typeface="+mn-ea"/>
              <a:ea typeface="+mn-ea"/>
            </a:endParaRPr>
          </a:p>
        </p:txBody>
      </p:sp>
      <p:sp>
        <p:nvSpPr>
          <p:cNvPr id="9" name="正方形/長方形 8"/>
          <p:cNvSpPr/>
          <p:nvPr/>
        </p:nvSpPr>
        <p:spPr>
          <a:xfrm>
            <a:off x="5045110" y="9413720"/>
            <a:ext cx="1031051" cy="261610"/>
          </a:xfrm>
          <a:prstGeom prst="rect">
            <a:avLst/>
          </a:prstGeom>
        </p:spPr>
        <p:txBody>
          <a:bodyPr wrap="none">
            <a:spAutoFit/>
          </a:bodyPr>
          <a:lstStyle/>
          <a:p>
            <a:r>
              <a:rPr lang="ja-JP" altLang="ja-JP" kern="50" dirty="0">
                <a:solidFill>
                  <a:srgbClr val="00000A"/>
                </a:solidFill>
                <a:ea typeface="ＭＳ 明朝" panose="02020609040205080304" pitchFamily="17" charset="-128"/>
                <a:cs typeface="ＭＳ 明朝" panose="02020609040205080304" pitchFamily="17" charset="-128"/>
              </a:rPr>
              <a:t>懇親会の様子</a:t>
            </a:r>
            <a:endParaRPr lang="ja-JP" altLang="en-US" dirty="0"/>
          </a:p>
        </p:txBody>
      </p:sp>
      <p:pic>
        <p:nvPicPr>
          <p:cNvPr id="15" name="図 14"/>
          <p:cNvPicPr>
            <a:picLocks noChangeAspect="1"/>
          </p:cNvPicPr>
          <p:nvPr/>
        </p:nvPicPr>
        <p:blipFill>
          <a:blip r:embed="rId3"/>
          <a:stretch>
            <a:fillRect/>
          </a:stretch>
        </p:blipFill>
        <p:spPr>
          <a:xfrm>
            <a:off x="4521461" y="8232709"/>
            <a:ext cx="2004269" cy="1190536"/>
          </a:xfrm>
          <a:prstGeom prst="rect">
            <a:avLst/>
          </a:prstGeom>
        </p:spPr>
      </p:pic>
      <p:pic>
        <p:nvPicPr>
          <p:cNvPr id="16" name="図 15"/>
          <p:cNvPicPr>
            <a:picLocks noChangeAspect="1"/>
          </p:cNvPicPr>
          <p:nvPr/>
        </p:nvPicPr>
        <p:blipFill>
          <a:blip r:embed="rId4"/>
          <a:stretch>
            <a:fillRect/>
          </a:stretch>
        </p:blipFill>
        <p:spPr>
          <a:xfrm>
            <a:off x="4727435" y="2538488"/>
            <a:ext cx="1835290" cy="1376468"/>
          </a:xfrm>
          <a:prstGeom prst="rect">
            <a:avLst/>
          </a:prstGeom>
        </p:spPr>
      </p:pic>
      <p:pic>
        <p:nvPicPr>
          <p:cNvPr id="17" name="図 16"/>
          <p:cNvPicPr>
            <a:picLocks noChangeAspect="1"/>
          </p:cNvPicPr>
          <p:nvPr/>
        </p:nvPicPr>
        <p:blipFill>
          <a:blip r:embed="rId5"/>
          <a:stretch>
            <a:fillRect/>
          </a:stretch>
        </p:blipFill>
        <p:spPr>
          <a:xfrm>
            <a:off x="701453" y="5239238"/>
            <a:ext cx="1764170" cy="1323127"/>
          </a:xfrm>
          <a:prstGeom prst="rect">
            <a:avLst/>
          </a:prstGeom>
        </p:spPr>
      </p:pic>
      <p:sp>
        <p:nvSpPr>
          <p:cNvPr id="18" name="正方形/長方形 17"/>
          <p:cNvSpPr/>
          <p:nvPr/>
        </p:nvSpPr>
        <p:spPr>
          <a:xfrm>
            <a:off x="873567" y="6536269"/>
            <a:ext cx="1454244" cy="261610"/>
          </a:xfrm>
          <a:prstGeom prst="rect">
            <a:avLst/>
          </a:prstGeom>
        </p:spPr>
        <p:txBody>
          <a:bodyPr wrap="none">
            <a:spAutoFit/>
          </a:bodyPr>
          <a:lstStyle/>
          <a:p>
            <a:r>
              <a:rPr lang="ja-JP" altLang="ja-JP" kern="50" dirty="0">
                <a:solidFill>
                  <a:srgbClr val="00000A"/>
                </a:solidFill>
                <a:ea typeface="ＭＳ 明朝" panose="02020609040205080304" pitchFamily="17" charset="-128"/>
                <a:cs typeface="ＭＳ 明朝" panose="02020609040205080304" pitchFamily="17" charset="-128"/>
              </a:rPr>
              <a:t>技術展覧広場の様子</a:t>
            </a:r>
            <a:endParaRPr lang="ja-JP" altLang="en-US" dirty="0"/>
          </a:p>
        </p:txBody>
      </p:sp>
      <p:sp>
        <p:nvSpPr>
          <p:cNvPr id="19" name="正方形/長方形 18"/>
          <p:cNvSpPr/>
          <p:nvPr/>
        </p:nvSpPr>
        <p:spPr>
          <a:xfrm>
            <a:off x="2550904" y="5095951"/>
            <a:ext cx="4220263" cy="1799275"/>
          </a:xfrm>
          <a:prstGeom prst="rect">
            <a:avLst/>
          </a:prstGeom>
        </p:spPr>
        <p:txBody>
          <a:bodyPr wrap="square">
            <a:spAutoFit/>
          </a:bodyPr>
          <a:lstStyle/>
          <a:p>
            <a:pPr>
              <a:lnSpc>
                <a:spcPts val="1500"/>
              </a:lnSpc>
            </a:pPr>
            <a:r>
              <a:rPr lang="ja-JP" altLang="en-US" dirty="0" smtClean="0">
                <a:latin typeface="+mn-ea"/>
                <a:ea typeface="+mn-ea"/>
              </a:rPr>
              <a:t>　</a:t>
            </a:r>
            <a:r>
              <a:rPr lang="ja-JP" altLang="ja-JP" dirty="0" smtClean="0">
                <a:latin typeface="+mn-ea"/>
                <a:ea typeface="+mn-ea"/>
              </a:rPr>
              <a:t>口頭</a:t>
            </a:r>
            <a:r>
              <a:rPr lang="ja-JP" altLang="ja-JP" dirty="0">
                <a:latin typeface="+mn-ea"/>
                <a:ea typeface="+mn-ea"/>
              </a:rPr>
              <a:t>発表は</a:t>
            </a:r>
            <a:r>
              <a:rPr lang="en-US" altLang="ja-JP" dirty="0">
                <a:latin typeface="+mn-ea"/>
                <a:ea typeface="+mn-ea"/>
              </a:rPr>
              <a:t>9</a:t>
            </a:r>
            <a:r>
              <a:rPr lang="ja-JP" altLang="ja-JP" dirty="0">
                <a:latin typeface="+mn-ea"/>
                <a:ea typeface="+mn-ea"/>
              </a:rPr>
              <a:t>件</a:t>
            </a:r>
            <a:r>
              <a:rPr lang="ja-JP" altLang="ja-JP" dirty="0" smtClean="0">
                <a:latin typeface="+mn-ea"/>
                <a:ea typeface="+mn-ea"/>
              </a:rPr>
              <a:t>あり</a:t>
            </a:r>
            <a:r>
              <a:rPr lang="ja-JP" altLang="en-US" dirty="0" smtClean="0">
                <a:latin typeface="+mn-ea"/>
                <a:ea typeface="+mn-ea"/>
              </a:rPr>
              <a:t>、</a:t>
            </a:r>
            <a:r>
              <a:rPr lang="ja-JP" altLang="ja-JP" dirty="0" smtClean="0">
                <a:latin typeface="+mn-ea"/>
                <a:ea typeface="+mn-ea"/>
              </a:rPr>
              <a:t>分析</a:t>
            </a:r>
            <a:r>
              <a:rPr lang="ja-JP" altLang="ja-JP" dirty="0">
                <a:latin typeface="+mn-ea"/>
                <a:ea typeface="+mn-ea"/>
              </a:rPr>
              <a:t>理論や基礎検討といったご発表</a:t>
            </a:r>
            <a:r>
              <a:rPr lang="ja-JP" altLang="ja-JP" dirty="0" smtClean="0">
                <a:latin typeface="+mn-ea"/>
                <a:ea typeface="+mn-ea"/>
              </a:rPr>
              <a:t>から</a:t>
            </a:r>
            <a:r>
              <a:rPr lang="ja-JP" altLang="en-US" dirty="0" smtClean="0">
                <a:latin typeface="+mn-ea"/>
                <a:ea typeface="+mn-ea"/>
              </a:rPr>
              <a:t>、</a:t>
            </a:r>
            <a:r>
              <a:rPr lang="ja-JP" altLang="ja-JP" dirty="0" smtClean="0">
                <a:latin typeface="+mn-ea"/>
                <a:ea typeface="+mn-ea"/>
              </a:rPr>
              <a:t>環境</a:t>
            </a:r>
            <a:r>
              <a:rPr lang="ja-JP" altLang="ja-JP" dirty="0">
                <a:latin typeface="+mn-ea"/>
                <a:ea typeface="+mn-ea"/>
              </a:rPr>
              <a:t>分析の現状の報告や分析技術の展開に関する議論</a:t>
            </a:r>
            <a:r>
              <a:rPr lang="ja-JP" altLang="ja-JP" dirty="0" smtClean="0">
                <a:latin typeface="+mn-ea"/>
                <a:ea typeface="+mn-ea"/>
              </a:rPr>
              <a:t>まで</a:t>
            </a:r>
            <a:r>
              <a:rPr lang="ja-JP" altLang="en-US" dirty="0" smtClean="0">
                <a:latin typeface="+mn-ea"/>
                <a:ea typeface="+mn-ea"/>
              </a:rPr>
              <a:t>、</a:t>
            </a:r>
            <a:r>
              <a:rPr lang="ja-JP" altLang="ja-JP" dirty="0" smtClean="0">
                <a:latin typeface="+mn-ea"/>
                <a:ea typeface="+mn-ea"/>
              </a:rPr>
              <a:t>全て</a:t>
            </a:r>
            <a:r>
              <a:rPr lang="ja-JP" altLang="ja-JP" dirty="0">
                <a:latin typeface="+mn-ea"/>
                <a:ea typeface="+mn-ea"/>
              </a:rPr>
              <a:t>のご発表が参加者を魅了するもの</a:t>
            </a:r>
            <a:r>
              <a:rPr lang="ja-JP" altLang="ja-JP" dirty="0" smtClean="0">
                <a:latin typeface="+mn-ea"/>
                <a:ea typeface="+mn-ea"/>
              </a:rPr>
              <a:t>で</a:t>
            </a:r>
            <a:r>
              <a:rPr lang="ja-JP" altLang="en-US" dirty="0" smtClean="0">
                <a:latin typeface="+mn-ea"/>
                <a:ea typeface="+mn-ea"/>
              </a:rPr>
              <a:t>、</a:t>
            </a:r>
            <a:r>
              <a:rPr lang="ja-JP" altLang="ja-JP" dirty="0" smtClean="0">
                <a:latin typeface="+mn-ea"/>
                <a:ea typeface="+mn-ea"/>
              </a:rPr>
              <a:t>分析化学</a:t>
            </a:r>
            <a:r>
              <a:rPr lang="ja-JP" altLang="ja-JP" dirty="0">
                <a:latin typeface="+mn-ea"/>
                <a:ea typeface="+mn-ea"/>
              </a:rPr>
              <a:t>・分析技術の懐の広さを再認識できるものでした。ポスター発表としての技術相談会は</a:t>
            </a:r>
            <a:r>
              <a:rPr lang="en-US" altLang="ja-JP" dirty="0">
                <a:latin typeface="+mn-ea"/>
                <a:ea typeface="+mn-ea"/>
              </a:rPr>
              <a:t>28</a:t>
            </a:r>
            <a:r>
              <a:rPr lang="ja-JP" altLang="ja-JP" dirty="0">
                <a:latin typeface="+mn-ea"/>
                <a:ea typeface="+mn-ea"/>
              </a:rPr>
              <a:t>件</a:t>
            </a:r>
            <a:r>
              <a:rPr lang="ja-JP" altLang="ja-JP" dirty="0" smtClean="0">
                <a:latin typeface="+mn-ea"/>
                <a:ea typeface="+mn-ea"/>
              </a:rPr>
              <a:t>あり</a:t>
            </a:r>
            <a:r>
              <a:rPr lang="ja-JP" altLang="en-US" dirty="0" smtClean="0">
                <a:latin typeface="+mn-ea"/>
                <a:ea typeface="+mn-ea"/>
              </a:rPr>
              <a:t>、</a:t>
            </a:r>
            <a:r>
              <a:rPr lang="ja-JP" altLang="ja-JP" dirty="0" smtClean="0">
                <a:latin typeface="+mn-ea"/>
                <a:ea typeface="+mn-ea"/>
              </a:rPr>
              <a:t>いずれ</a:t>
            </a:r>
            <a:r>
              <a:rPr lang="ja-JP" altLang="ja-JP" dirty="0">
                <a:latin typeface="+mn-ea"/>
                <a:ea typeface="+mn-ea"/>
              </a:rPr>
              <a:t>も発表者の分析の創意工夫や発表の熱意が溢れておりました。技術展覧広場にも</a:t>
            </a:r>
            <a:r>
              <a:rPr lang="en-US" altLang="ja-JP" dirty="0">
                <a:latin typeface="+mn-ea"/>
                <a:ea typeface="+mn-ea"/>
              </a:rPr>
              <a:t>23</a:t>
            </a:r>
            <a:r>
              <a:rPr lang="ja-JP" altLang="ja-JP" dirty="0">
                <a:latin typeface="+mn-ea"/>
                <a:ea typeface="+mn-ea"/>
              </a:rPr>
              <a:t>件の展示が集まりました。特別公開（見学者無料）としたことも</a:t>
            </a:r>
            <a:r>
              <a:rPr lang="ja-JP" altLang="ja-JP" dirty="0" smtClean="0">
                <a:latin typeface="+mn-ea"/>
                <a:ea typeface="+mn-ea"/>
              </a:rPr>
              <a:t>てつだって</a:t>
            </a:r>
            <a:r>
              <a:rPr lang="ja-JP" altLang="en-US" dirty="0" smtClean="0">
                <a:latin typeface="+mn-ea"/>
                <a:ea typeface="+mn-ea"/>
              </a:rPr>
              <a:t>、</a:t>
            </a:r>
            <a:r>
              <a:rPr lang="ja-JP" altLang="ja-JP" dirty="0" smtClean="0">
                <a:latin typeface="+mn-ea"/>
                <a:ea typeface="+mn-ea"/>
              </a:rPr>
              <a:t>手</a:t>
            </a:r>
            <a:r>
              <a:rPr lang="ja-JP" altLang="ja-JP" dirty="0">
                <a:latin typeface="+mn-ea"/>
                <a:ea typeface="+mn-ea"/>
              </a:rPr>
              <a:t>に取れる実機や目を見張るような装置</a:t>
            </a:r>
            <a:r>
              <a:rPr lang="ja-JP" altLang="ja-JP" dirty="0" smtClean="0">
                <a:latin typeface="+mn-ea"/>
                <a:ea typeface="+mn-ea"/>
              </a:rPr>
              <a:t>のデ</a:t>
            </a:r>
            <a:r>
              <a:rPr lang="ja-JP" altLang="ja-JP" dirty="0">
                <a:latin typeface="+mn-ea"/>
                <a:ea typeface="+mn-ea"/>
              </a:rPr>
              <a:t>モンストレーションに多数の参加者が見入っておりました</a:t>
            </a:r>
            <a:r>
              <a:rPr lang="ja-JP" altLang="ja-JP" dirty="0" smtClean="0">
                <a:latin typeface="+mn-ea"/>
                <a:ea typeface="+mn-ea"/>
              </a:rPr>
              <a:t>。</a:t>
            </a:r>
            <a:r>
              <a:rPr lang="ja-JP" altLang="ja-JP" dirty="0">
                <a:latin typeface="+mn-ea"/>
                <a:ea typeface="+mn-ea"/>
              </a:rPr>
              <a:t>交流会後の</a:t>
            </a:r>
            <a:r>
              <a:rPr lang="ja-JP" altLang="ja-JP" dirty="0" smtClean="0">
                <a:latin typeface="+mn-ea"/>
                <a:ea typeface="+mn-ea"/>
              </a:rPr>
              <a:t>アンケー</a:t>
            </a:r>
            <a:endParaRPr lang="en-US" altLang="ja-JP" dirty="0" smtClean="0">
              <a:latin typeface="+mn-ea"/>
              <a:ea typeface="+mn-ea"/>
            </a:endParaRPr>
          </a:p>
        </p:txBody>
      </p:sp>
      <p:sp>
        <p:nvSpPr>
          <p:cNvPr id="20" name="正方形/長方形 19"/>
          <p:cNvSpPr/>
          <p:nvPr/>
        </p:nvSpPr>
        <p:spPr>
          <a:xfrm>
            <a:off x="600542" y="4131148"/>
            <a:ext cx="6156960" cy="1054135"/>
          </a:xfrm>
          <a:prstGeom prst="rect">
            <a:avLst/>
          </a:prstGeom>
        </p:spPr>
        <p:txBody>
          <a:bodyPr wrap="square">
            <a:spAutoFit/>
          </a:bodyPr>
          <a:lstStyle/>
          <a:p>
            <a:pPr>
              <a:lnSpc>
                <a:spcPts val="1500"/>
              </a:lnSpc>
              <a:defRPr/>
            </a:pPr>
            <a:r>
              <a:rPr lang="ja-JP" altLang="ja-JP" dirty="0">
                <a:latin typeface="+mn-ea"/>
                <a:ea typeface="+mn-ea"/>
              </a:rPr>
              <a:t>先生（千葉工業大学</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三小田</a:t>
            </a:r>
            <a:r>
              <a:rPr lang="ja-JP" altLang="ja-JP" dirty="0">
                <a:latin typeface="+mn-ea"/>
                <a:ea typeface="+mn-ea"/>
              </a:rPr>
              <a:t>憲史先生（埼玉大学）</a:t>
            </a:r>
            <a:r>
              <a:rPr lang="ja-JP" altLang="ja-JP" dirty="0" smtClean="0">
                <a:latin typeface="+mn-ea"/>
                <a:ea typeface="+mn-ea"/>
              </a:rPr>
              <a:t>より</a:t>
            </a:r>
            <a:r>
              <a:rPr lang="ja-JP" altLang="en-US" dirty="0" smtClean="0">
                <a:latin typeface="+mn-ea"/>
                <a:ea typeface="+mn-ea"/>
              </a:rPr>
              <a:t>、</a:t>
            </a:r>
            <a:r>
              <a:rPr lang="ja-JP" altLang="ja-JP" dirty="0" smtClean="0">
                <a:latin typeface="+mn-ea"/>
                <a:ea typeface="+mn-ea"/>
              </a:rPr>
              <a:t>それぞれ</a:t>
            </a:r>
            <a:r>
              <a:rPr lang="ja-JP" altLang="ja-JP" dirty="0">
                <a:latin typeface="+mn-ea"/>
                <a:ea typeface="+mn-ea"/>
              </a:rPr>
              <a:t>最新の分析技術およびその結果の知見をご紹介いただきました</a:t>
            </a:r>
            <a:r>
              <a:rPr lang="ja-JP" altLang="ja-JP" dirty="0" smtClean="0">
                <a:latin typeface="+mn-ea"/>
                <a:ea typeface="+mn-ea"/>
              </a:rPr>
              <a:t>。話題</a:t>
            </a:r>
            <a:r>
              <a:rPr lang="ja-JP" altLang="ja-JP" dirty="0">
                <a:latin typeface="+mn-ea"/>
                <a:ea typeface="+mn-ea"/>
              </a:rPr>
              <a:t>提供で</a:t>
            </a:r>
            <a:r>
              <a:rPr lang="ja-JP" altLang="ja-JP" dirty="0" smtClean="0">
                <a:latin typeface="+mn-ea"/>
                <a:ea typeface="+mn-ea"/>
              </a:rPr>
              <a:t>は</a:t>
            </a:r>
            <a:r>
              <a:rPr lang="ja-JP" altLang="en-US" dirty="0" smtClean="0">
                <a:latin typeface="+mn-ea"/>
                <a:ea typeface="+mn-ea"/>
              </a:rPr>
              <a:t>、</a:t>
            </a:r>
            <a:r>
              <a:rPr lang="ja-JP" altLang="ja-JP" dirty="0" smtClean="0">
                <a:latin typeface="+mn-ea"/>
                <a:ea typeface="+mn-ea"/>
              </a:rPr>
              <a:t>「</a:t>
            </a:r>
            <a:r>
              <a:rPr lang="ja-JP" altLang="ja-JP" dirty="0">
                <a:latin typeface="+mn-ea"/>
                <a:ea typeface="+mn-ea"/>
              </a:rPr>
              <a:t>分析化学」誌より推薦された山本和子様（日立ハイテクサイエンス</a:t>
            </a:r>
            <a:r>
              <a:rPr lang="ja-JP" altLang="ja-JP" dirty="0" smtClean="0">
                <a:latin typeface="+mn-ea"/>
                <a:ea typeface="+mn-ea"/>
              </a:rPr>
              <a:t>）</a:t>
            </a:r>
            <a:r>
              <a:rPr lang="ja-JP" altLang="en-US" dirty="0" smtClean="0">
                <a:latin typeface="+mn-ea"/>
                <a:ea typeface="+mn-ea"/>
              </a:rPr>
              <a:t>、</a:t>
            </a:r>
            <a:r>
              <a:rPr lang="ja-JP" altLang="ja-JP" dirty="0" smtClean="0">
                <a:latin typeface="+mn-ea"/>
                <a:ea typeface="+mn-ea"/>
              </a:rPr>
              <a:t>山本</a:t>
            </a:r>
            <a:r>
              <a:rPr lang="ja-JP" altLang="ja-JP" dirty="0">
                <a:latin typeface="+mn-ea"/>
                <a:ea typeface="+mn-ea"/>
              </a:rPr>
              <a:t>喬久様（メトローム）に</a:t>
            </a:r>
            <a:r>
              <a:rPr lang="ja-JP" altLang="ja-JP" dirty="0" smtClean="0">
                <a:latin typeface="+mn-ea"/>
                <a:ea typeface="+mn-ea"/>
              </a:rPr>
              <a:t>は</a:t>
            </a:r>
            <a:r>
              <a:rPr lang="ja-JP" altLang="en-US" dirty="0" smtClean="0">
                <a:latin typeface="+mn-ea"/>
                <a:ea typeface="+mn-ea"/>
              </a:rPr>
              <a:t>、</a:t>
            </a:r>
            <a:r>
              <a:rPr lang="ja-JP" altLang="ja-JP" dirty="0" smtClean="0">
                <a:latin typeface="+mn-ea"/>
                <a:ea typeface="+mn-ea"/>
              </a:rPr>
              <a:t>随所</a:t>
            </a:r>
            <a:r>
              <a:rPr lang="ja-JP" altLang="ja-JP" dirty="0">
                <a:latin typeface="+mn-ea"/>
                <a:ea typeface="+mn-ea"/>
              </a:rPr>
              <a:t>に工夫のある分析手法とそのデータを議論して</a:t>
            </a:r>
            <a:r>
              <a:rPr lang="ja-JP" altLang="ja-JP" dirty="0" smtClean="0">
                <a:latin typeface="+mn-ea"/>
                <a:ea typeface="+mn-ea"/>
              </a:rPr>
              <a:t>いただき</a:t>
            </a:r>
            <a:r>
              <a:rPr lang="ja-JP" altLang="en-US" dirty="0" smtClean="0">
                <a:latin typeface="+mn-ea"/>
                <a:ea typeface="+mn-ea"/>
              </a:rPr>
              <a:t>、</a:t>
            </a:r>
            <a:r>
              <a:rPr lang="ja-JP" altLang="ja-JP" dirty="0" smtClean="0">
                <a:latin typeface="+mn-ea"/>
                <a:ea typeface="+mn-ea"/>
              </a:rPr>
              <a:t>茨城</a:t>
            </a:r>
            <a:r>
              <a:rPr lang="ja-JP" altLang="ja-JP" dirty="0">
                <a:latin typeface="+mn-ea"/>
                <a:ea typeface="+mn-ea"/>
              </a:rPr>
              <a:t>地区交流会より推薦された川上智彦様（化研）、長縄弘親様（原子力機構）</a:t>
            </a:r>
            <a:r>
              <a:rPr lang="ja-JP" altLang="ja-JP" dirty="0" smtClean="0">
                <a:latin typeface="+mn-ea"/>
                <a:ea typeface="+mn-ea"/>
              </a:rPr>
              <a:t>は</a:t>
            </a:r>
            <a:r>
              <a:rPr lang="ja-JP" altLang="en-US" dirty="0" smtClean="0">
                <a:latin typeface="+mn-ea"/>
                <a:ea typeface="+mn-ea"/>
              </a:rPr>
              <a:t>、</a:t>
            </a:r>
            <a:r>
              <a:rPr lang="ja-JP" altLang="ja-JP" dirty="0" smtClean="0">
                <a:latin typeface="+mn-ea"/>
                <a:ea typeface="+mn-ea"/>
              </a:rPr>
              <a:t>特色</a:t>
            </a:r>
            <a:r>
              <a:rPr lang="ja-JP" altLang="ja-JP" dirty="0">
                <a:latin typeface="+mn-ea"/>
                <a:ea typeface="+mn-ea"/>
              </a:rPr>
              <a:t>ある分析技術とそれに関連した話題をお話しくださいました</a:t>
            </a:r>
            <a:r>
              <a:rPr lang="ja-JP" altLang="en-US" dirty="0">
                <a:latin typeface="+mn-ea"/>
                <a:ea typeface="+mn-ea"/>
              </a:rPr>
              <a:t>。</a:t>
            </a:r>
            <a:endParaRPr lang="ja-JP" altLang="en-US" dirty="0">
              <a:solidFill>
                <a:prstClr val="black"/>
              </a:solidFill>
              <a:latin typeface="+mn-ea"/>
              <a:ea typeface="+mn-ea"/>
              <a:cs typeface="Times New Roman" panose="02020603050405020304" pitchFamily="18" charset="0"/>
            </a:endParaRPr>
          </a:p>
        </p:txBody>
      </p:sp>
      <p:sp>
        <p:nvSpPr>
          <p:cNvPr id="22" name="正方形/長方形 21"/>
          <p:cNvSpPr/>
          <p:nvPr/>
        </p:nvSpPr>
        <p:spPr>
          <a:xfrm>
            <a:off x="606616" y="8336319"/>
            <a:ext cx="3912970" cy="1438855"/>
          </a:xfrm>
          <a:prstGeom prst="rect">
            <a:avLst/>
          </a:prstGeom>
        </p:spPr>
        <p:txBody>
          <a:bodyPr wrap="square">
            <a:spAutoFit/>
          </a:bodyPr>
          <a:lstStyle/>
          <a:p>
            <a:pPr>
              <a:lnSpc>
                <a:spcPts val="1500"/>
              </a:lnSpc>
            </a:pPr>
            <a:r>
              <a:rPr lang="ja-JP" altLang="en-US" dirty="0" smtClean="0">
                <a:latin typeface="+mn-ea"/>
                <a:ea typeface="+mn-ea"/>
              </a:rPr>
              <a:t>　</a:t>
            </a:r>
            <a:r>
              <a:rPr lang="ja-JP" altLang="ja-JP" dirty="0" smtClean="0">
                <a:latin typeface="+mn-ea"/>
                <a:ea typeface="+mn-ea"/>
              </a:rPr>
              <a:t>本交流会は</a:t>
            </a:r>
            <a:r>
              <a:rPr lang="ja-JP" altLang="en-US" dirty="0" smtClean="0">
                <a:latin typeface="+mn-ea"/>
                <a:ea typeface="+mn-ea"/>
              </a:rPr>
              <a:t>、</a:t>
            </a:r>
            <a:r>
              <a:rPr lang="ja-JP" altLang="ja-JP" dirty="0" smtClean="0">
                <a:latin typeface="+mn-ea"/>
                <a:ea typeface="+mn-ea"/>
              </a:rPr>
              <a:t>企業</a:t>
            </a:r>
            <a:r>
              <a:rPr lang="ja-JP" altLang="en-US" dirty="0" smtClean="0">
                <a:latin typeface="+mn-ea"/>
                <a:ea typeface="+mn-ea"/>
              </a:rPr>
              <a:t>、</a:t>
            </a:r>
            <a:r>
              <a:rPr lang="ja-JP" altLang="ja-JP" dirty="0" smtClean="0">
                <a:latin typeface="+mn-ea"/>
                <a:ea typeface="+mn-ea"/>
              </a:rPr>
              <a:t>公設</a:t>
            </a:r>
            <a:r>
              <a:rPr lang="ja-JP" altLang="ja-JP" dirty="0">
                <a:latin typeface="+mn-ea"/>
                <a:ea typeface="+mn-ea"/>
              </a:rPr>
              <a:t>試験</a:t>
            </a:r>
            <a:r>
              <a:rPr lang="ja-JP" altLang="ja-JP" dirty="0" smtClean="0">
                <a:latin typeface="+mn-ea"/>
                <a:ea typeface="+mn-ea"/>
              </a:rPr>
              <a:t>研究所</a:t>
            </a:r>
            <a:r>
              <a:rPr lang="ja-JP" altLang="en-US" dirty="0" smtClean="0">
                <a:latin typeface="+mn-ea"/>
                <a:ea typeface="+mn-ea"/>
              </a:rPr>
              <a:t>、</a:t>
            </a:r>
            <a:r>
              <a:rPr lang="ja-JP" altLang="ja-JP" dirty="0" smtClean="0">
                <a:latin typeface="+mn-ea"/>
                <a:ea typeface="+mn-ea"/>
              </a:rPr>
              <a:t>国研</a:t>
            </a:r>
            <a:r>
              <a:rPr lang="ja-JP" altLang="en-US" dirty="0" smtClean="0">
                <a:latin typeface="+mn-ea"/>
                <a:ea typeface="+mn-ea"/>
              </a:rPr>
              <a:t>、</a:t>
            </a:r>
            <a:r>
              <a:rPr lang="ja-JP" altLang="ja-JP" dirty="0" smtClean="0">
                <a:latin typeface="+mn-ea"/>
                <a:ea typeface="+mn-ea"/>
              </a:rPr>
              <a:t>大学</a:t>
            </a:r>
            <a:r>
              <a:rPr lang="ja-JP" altLang="ja-JP" dirty="0">
                <a:latin typeface="+mn-ea"/>
                <a:ea typeface="+mn-ea"/>
              </a:rPr>
              <a:t>にわたる</a:t>
            </a:r>
            <a:r>
              <a:rPr lang="en-US" altLang="ja-JP" dirty="0">
                <a:latin typeface="+mn-ea"/>
                <a:ea typeface="+mn-ea"/>
              </a:rPr>
              <a:t>35</a:t>
            </a:r>
            <a:r>
              <a:rPr lang="ja-JP" altLang="ja-JP" dirty="0">
                <a:latin typeface="+mn-ea"/>
                <a:ea typeface="+mn-ea"/>
              </a:rPr>
              <a:t>名の実行委員の方々で企画・準備・実施されたもので</a:t>
            </a:r>
            <a:r>
              <a:rPr lang="ja-JP" altLang="ja-JP" dirty="0" smtClean="0">
                <a:latin typeface="+mn-ea"/>
                <a:ea typeface="+mn-ea"/>
              </a:rPr>
              <a:t>あり</a:t>
            </a:r>
            <a:r>
              <a:rPr lang="ja-JP" altLang="en-US" dirty="0" smtClean="0">
                <a:latin typeface="+mn-ea"/>
                <a:ea typeface="+mn-ea"/>
              </a:rPr>
              <a:t>、</a:t>
            </a:r>
            <a:r>
              <a:rPr lang="ja-JP" altLang="ja-JP" dirty="0" smtClean="0">
                <a:latin typeface="+mn-ea"/>
                <a:ea typeface="+mn-ea"/>
              </a:rPr>
              <a:t>本交流会</a:t>
            </a:r>
            <a:r>
              <a:rPr lang="ja-JP" altLang="ja-JP" dirty="0">
                <a:latin typeface="+mn-ea"/>
                <a:ea typeface="+mn-ea"/>
              </a:rPr>
              <a:t>の開催趣旨に非常に多くの方々（および実行委員の上長の皆様）にご理解ご賛同いただけました</a:t>
            </a:r>
            <a:r>
              <a:rPr lang="ja-JP" altLang="ja-JP" dirty="0" smtClean="0">
                <a:latin typeface="+mn-ea"/>
                <a:ea typeface="+mn-ea"/>
              </a:rPr>
              <a:t>こと</a:t>
            </a:r>
            <a:r>
              <a:rPr lang="ja-JP" altLang="en-US" dirty="0" smtClean="0">
                <a:latin typeface="+mn-ea"/>
                <a:ea typeface="+mn-ea"/>
              </a:rPr>
              <a:t>、</a:t>
            </a:r>
            <a:r>
              <a:rPr lang="ja-JP" altLang="ja-JP" dirty="0" smtClean="0">
                <a:latin typeface="+mn-ea"/>
                <a:ea typeface="+mn-ea"/>
              </a:rPr>
              <a:t>日本</a:t>
            </a:r>
            <a:r>
              <a:rPr lang="ja-JP" altLang="ja-JP" dirty="0">
                <a:latin typeface="+mn-ea"/>
                <a:ea typeface="+mn-ea"/>
              </a:rPr>
              <a:t>分析化学会関東支部常任幹事の一員として心より感謝申し上げます。</a:t>
            </a:r>
            <a:r>
              <a:rPr lang="ja-JP" altLang="ja-JP" dirty="0" smtClean="0">
                <a:latin typeface="+mn-ea"/>
                <a:ea typeface="+mn-ea"/>
              </a:rPr>
              <a:t>そして</a:t>
            </a:r>
            <a:r>
              <a:rPr lang="ja-JP" altLang="en-US" dirty="0" smtClean="0">
                <a:latin typeface="+mn-ea"/>
                <a:ea typeface="+mn-ea"/>
              </a:rPr>
              <a:t>、</a:t>
            </a:r>
            <a:r>
              <a:rPr lang="ja-JP" altLang="ja-JP" dirty="0" smtClean="0">
                <a:latin typeface="+mn-ea"/>
                <a:ea typeface="+mn-ea"/>
              </a:rPr>
              <a:t>オルガノ</a:t>
            </a:r>
            <a:r>
              <a:rPr lang="ja-JP" altLang="ja-JP" dirty="0">
                <a:latin typeface="+mn-ea"/>
                <a:ea typeface="+mn-ea"/>
              </a:rPr>
              <a:t>株式会社様に</a:t>
            </a:r>
            <a:r>
              <a:rPr lang="ja-JP" altLang="ja-JP" dirty="0" smtClean="0">
                <a:latin typeface="+mn-ea"/>
                <a:ea typeface="+mn-ea"/>
              </a:rPr>
              <a:t>は</a:t>
            </a:r>
            <a:r>
              <a:rPr lang="ja-JP" altLang="en-US" dirty="0" smtClean="0">
                <a:latin typeface="+mn-ea"/>
                <a:ea typeface="+mn-ea"/>
              </a:rPr>
              <a:t>、</a:t>
            </a:r>
            <a:r>
              <a:rPr lang="ja-JP" altLang="ja-JP" dirty="0" smtClean="0">
                <a:latin typeface="+mn-ea"/>
                <a:ea typeface="+mn-ea"/>
              </a:rPr>
              <a:t>大変</a:t>
            </a:r>
            <a:r>
              <a:rPr lang="ja-JP" altLang="ja-JP" dirty="0">
                <a:latin typeface="+mn-ea"/>
                <a:ea typeface="+mn-ea"/>
              </a:rPr>
              <a:t>すばらしい交流会会場と懇親会会場をご提供</a:t>
            </a:r>
            <a:r>
              <a:rPr lang="ja-JP" altLang="ja-JP" dirty="0" smtClean="0">
                <a:latin typeface="+mn-ea"/>
                <a:ea typeface="+mn-ea"/>
              </a:rPr>
              <a:t>いただきました</a:t>
            </a:r>
            <a:endParaRPr lang="ja-JP" altLang="en-US" dirty="0">
              <a:latin typeface="+mn-ea"/>
              <a:ea typeface="+mn-ea"/>
            </a:endParaRPr>
          </a:p>
        </p:txBody>
      </p:sp>
      <p:sp>
        <p:nvSpPr>
          <p:cNvPr id="23" name="正方形/長方形 22"/>
          <p:cNvSpPr/>
          <p:nvPr/>
        </p:nvSpPr>
        <p:spPr>
          <a:xfrm>
            <a:off x="592794" y="9657738"/>
            <a:ext cx="6061141" cy="861774"/>
          </a:xfrm>
          <a:prstGeom prst="rect">
            <a:avLst/>
          </a:prstGeom>
        </p:spPr>
        <p:txBody>
          <a:bodyPr wrap="square">
            <a:spAutoFit/>
          </a:bodyPr>
          <a:lstStyle/>
          <a:p>
            <a:pPr>
              <a:lnSpc>
                <a:spcPts val="1500"/>
              </a:lnSpc>
            </a:pPr>
            <a:r>
              <a:rPr lang="ja-JP" altLang="ja-JP" dirty="0" smtClean="0">
                <a:latin typeface="+mn-ea"/>
                <a:ea typeface="+mn-ea"/>
              </a:rPr>
              <a:t>こと</a:t>
            </a:r>
            <a:r>
              <a:rPr lang="ja-JP" altLang="en-US" dirty="0" smtClean="0">
                <a:latin typeface="+mn-ea"/>
                <a:ea typeface="+mn-ea"/>
              </a:rPr>
              <a:t>、</a:t>
            </a:r>
            <a:r>
              <a:rPr lang="ja-JP" altLang="ja-JP" dirty="0" smtClean="0">
                <a:latin typeface="+mn-ea"/>
                <a:ea typeface="+mn-ea"/>
              </a:rPr>
              <a:t>厚く</a:t>
            </a:r>
            <a:r>
              <a:rPr lang="ja-JP" altLang="ja-JP" dirty="0">
                <a:latin typeface="+mn-ea"/>
                <a:ea typeface="+mn-ea"/>
              </a:rPr>
              <a:t>御礼申し上げます。年会や</a:t>
            </a:r>
            <a:r>
              <a:rPr lang="ja-JP" altLang="ja-JP" dirty="0" smtClean="0">
                <a:latin typeface="+mn-ea"/>
                <a:ea typeface="+mn-ea"/>
              </a:rPr>
              <a:t>討論会</a:t>
            </a:r>
            <a:r>
              <a:rPr lang="ja-JP" altLang="en-US" dirty="0" smtClean="0">
                <a:latin typeface="+mn-ea"/>
                <a:ea typeface="+mn-ea"/>
              </a:rPr>
              <a:t>、</a:t>
            </a:r>
            <a:r>
              <a:rPr lang="ja-JP" altLang="ja-JP" dirty="0" smtClean="0">
                <a:latin typeface="+mn-ea"/>
                <a:ea typeface="+mn-ea"/>
              </a:rPr>
              <a:t>そして</a:t>
            </a:r>
            <a:r>
              <a:rPr lang="ja-JP" altLang="ja-JP" dirty="0">
                <a:latin typeface="+mn-ea"/>
                <a:ea typeface="+mn-ea"/>
              </a:rPr>
              <a:t>将来に</a:t>
            </a:r>
            <a:r>
              <a:rPr lang="ja-JP" altLang="ja-JP" dirty="0" smtClean="0">
                <a:latin typeface="+mn-ea"/>
                <a:ea typeface="+mn-ea"/>
              </a:rPr>
              <a:t>わたって</a:t>
            </a:r>
            <a:r>
              <a:rPr lang="ja-JP" altLang="en-US" dirty="0" smtClean="0">
                <a:latin typeface="+mn-ea"/>
                <a:ea typeface="+mn-ea"/>
              </a:rPr>
              <a:t>、</a:t>
            </a:r>
            <a:r>
              <a:rPr lang="ja-JP" altLang="ja-JP" dirty="0" smtClean="0">
                <a:latin typeface="+mn-ea"/>
                <a:ea typeface="+mn-ea"/>
              </a:rPr>
              <a:t>本交流会</a:t>
            </a:r>
            <a:r>
              <a:rPr lang="ja-JP" altLang="ja-JP" dirty="0">
                <a:latin typeface="+mn-ea"/>
                <a:ea typeface="+mn-ea"/>
              </a:rPr>
              <a:t>でつながりをもった参加者皆様</a:t>
            </a:r>
            <a:r>
              <a:rPr lang="ja-JP" altLang="ja-JP" dirty="0" smtClean="0">
                <a:latin typeface="+mn-ea"/>
                <a:ea typeface="+mn-ea"/>
              </a:rPr>
              <a:t>が</a:t>
            </a:r>
            <a:r>
              <a:rPr lang="ja-JP" altLang="en-US" dirty="0" smtClean="0">
                <a:latin typeface="+mn-ea"/>
                <a:ea typeface="+mn-ea"/>
              </a:rPr>
              <a:t>、</a:t>
            </a:r>
            <a:r>
              <a:rPr lang="ja-JP" altLang="ja-JP" dirty="0" smtClean="0">
                <a:latin typeface="+mn-ea"/>
                <a:ea typeface="+mn-ea"/>
              </a:rPr>
              <a:t>一つ</a:t>
            </a:r>
            <a:r>
              <a:rPr lang="ja-JP" altLang="ja-JP" dirty="0">
                <a:latin typeface="+mn-ea"/>
                <a:ea typeface="+mn-ea"/>
              </a:rPr>
              <a:t>の分析課題や技術に協力</a:t>
            </a:r>
            <a:r>
              <a:rPr lang="ja-JP" altLang="ja-JP" dirty="0" smtClean="0">
                <a:latin typeface="+mn-ea"/>
                <a:ea typeface="+mn-ea"/>
              </a:rPr>
              <a:t>できたり</a:t>
            </a:r>
            <a:r>
              <a:rPr lang="ja-JP" altLang="en-US" dirty="0" smtClean="0">
                <a:latin typeface="+mn-ea"/>
                <a:ea typeface="+mn-ea"/>
              </a:rPr>
              <a:t>、</a:t>
            </a:r>
            <a:r>
              <a:rPr lang="ja-JP" altLang="ja-JP" dirty="0" smtClean="0">
                <a:latin typeface="+mn-ea"/>
                <a:ea typeface="+mn-ea"/>
              </a:rPr>
              <a:t>活発</a:t>
            </a:r>
            <a:r>
              <a:rPr lang="ja-JP" altLang="ja-JP" dirty="0">
                <a:latin typeface="+mn-ea"/>
                <a:ea typeface="+mn-ea"/>
              </a:rPr>
              <a:t>な産業活動や地域・社会貢献を繰りひろげられたりすることを願ってやみません。</a:t>
            </a:r>
            <a:r>
              <a:rPr lang="ja-JP" altLang="ja-JP" dirty="0" smtClean="0">
                <a:latin typeface="+mn-ea"/>
                <a:ea typeface="+mn-ea"/>
              </a:rPr>
              <a:t>令和</a:t>
            </a:r>
            <a:r>
              <a:rPr lang="en-US" altLang="ja-JP" dirty="0" smtClean="0">
                <a:latin typeface="+mn-ea"/>
                <a:ea typeface="+mn-ea"/>
              </a:rPr>
              <a:t>2</a:t>
            </a:r>
            <a:r>
              <a:rPr lang="ja-JP" altLang="ja-JP" dirty="0" smtClean="0">
                <a:latin typeface="+mn-ea"/>
                <a:ea typeface="+mn-ea"/>
              </a:rPr>
              <a:t>年度</a:t>
            </a:r>
            <a:r>
              <a:rPr lang="ja-JP" altLang="ja-JP" dirty="0">
                <a:latin typeface="+mn-ea"/>
                <a:ea typeface="+mn-ea"/>
              </a:rPr>
              <a:t>も引き続き皆様のご参加を心よりお待ちしております。</a:t>
            </a:r>
            <a:endParaRPr lang="ja-JP" altLang="en-US" dirty="0">
              <a:latin typeface="+mn-ea"/>
              <a:ea typeface="+mn-ea"/>
            </a:endParaRPr>
          </a:p>
        </p:txBody>
      </p:sp>
    </p:spTree>
    <p:extLst>
      <p:ext uri="{BB962C8B-B14F-4D97-AF65-F5344CB8AC3E}">
        <p14:creationId xmlns:p14="http://schemas.microsoft.com/office/powerpoint/2010/main" val="1745441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支部ニュース本文">
      <a:majorFont>
        <a:latin typeface="Arial"/>
        <a:ea typeface="ＭＳ ゴシック"/>
        <a:cs typeface=""/>
      </a:majorFont>
      <a:minorFont>
        <a:latin typeface="Century"/>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ct val="130000"/>
          </a:lnSpc>
          <a:defRPr dirty="0"/>
        </a:defPPr>
      </a:lstStyle>
    </a:spDef>
    <a:txDef>
      <a:spPr bwMode="auto">
        <a:noFill/>
        <a:ln w="9525">
          <a:noFill/>
          <a:miter lim="800000"/>
          <a:headEnd/>
          <a:tailEnd/>
        </a:ln>
      </a:spPr>
      <a:bodyPr vert="eaVert" wrap="none" lIns="99556" tIns="49779" rIns="99556" bIns="49779">
        <a:spAutoFit/>
      </a:bodyPr>
      <a:lstStyle>
        <a:defPPr defTabSz="995237">
          <a:defRPr sz="2600" b="1" dirty="0" smtClean="0">
            <a:solidFill>
              <a:srgbClr val="F2F2F2"/>
            </a:solidFill>
            <a:effectLst>
              <a:outerShdw blurRad="38100" dist="38100" dir="2700000" algn="tl">
                <a:srgbClr val="000000">
                  <a:alpha val="43137"/>
                </a:srgbClr>
              </a:outerShdw>
            </a:effectLst>
            <a:latin typeface="+mj-ea"/>
            <a:ea typeface="+mj-ea"/>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18102</TotalTime>
  <Words>494</Words>
  <Application>Microsoft Office PowerPoint</Application>
  <PresentationFormat>ユーザー設定</PresentationFormat>
  <Paragraphs>18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ＭＳ 明朝</vt:lpstr>
      <vt:lpstr>メイリオ</vt:lpstr>
      <vt:lpstr>Arial</vt:lpstr>
      <vt:lpstr>Calibri</vt:lpstr>
      <vt:lpstr>Century</vt:lpstr>
      <vt:lpstr>Times New Roman</vt:lpstr>
      <vt:lpstr>Office テーマ</vt:lpstr>
      <vt:lpstr>PowerPoint プレゼンテーション</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HARADA Makoto</dc:creator>
  <cp:lastModifiedBy>東京都
</cp:lastModifiedBy>
  <cp:revision>966</cp:revision>
  <cp:lastPrinted>2020-01-13T05:55:22Z</cp:lastPrinted>
  <dcterms:created xsi:type="dcterms:W3CDTF">2007-12-26T05:48:09Z</dcterms:created>
  <dcterms:modified xsi:type="dcterms:W3CDTF">2020-03-10T08:44:17Z</dcterms:modified>
</cp:coreProperties>
</file>