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" r:id="rId2"/>
  </p:sldIdLst>
  <p:sldSz cx="7561263" cy="106934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1pPr>
    <a:lvl2pPr marL="454025" indent="39688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2pPr>
    <a:lvl3pPr marL="909638" indent="80963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3pPr>
    <a:lvl4pPr marL="1368425" indent="120650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4pPr>
    <a:lvl5pPr marL="1824038" indent="161925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chemeClr val="tx1"/>
        </a:solidFill>
        <a:latin typeface="Century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yash0r" initials="H.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FF"/>
    <a:srgbClr val="FF66CC"/>
    <a:srgbClr val="D60093"/>
    <a:srgbClr val="FF0066"/>
    <a:srgbClr val="CC0099"/>
    <a:srgbClr val="FFCCFF"/>
    <a:srgbClr val="990099"/>
    <a:srgbClr val="FF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5438" autoAdjust="0"/>
  </p:normalViewPr>
  <p:slideViewPr>
    <p:cSldViewPr snapToGrid="0">
      <p:cViewPr>
        <p:scale>
          <a:sx n="110" d="100"/>
          <a:sy n="110" d="100"/>
        </p:scale>
        <p:origin x="138" y="78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50375" cy="49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15" tIns="44157" rIns="88315" bIns="44157" numCol="1" anchor="t" anchorCtr="0" compatLnSpc="1">
            <a:prstTxWarp prst="textNoShape">
              <a:avLst/>
            </a:prstTxWarp>
          </a:bodyPr>
          <a:lstStyle>
            <a:lvl1pPr defTabSz="914052">
              <a:defRPr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5221" y="1"/>
            <a:ext cx="2950374" cy="49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15" tIns="44157" rIns="88315" bIns="44157" numCol="1" anchor="t" anchorCtr="0" compatLnSpc="1">
            <a:prstTxWarp prst="textNoShape">
              <a:avLst/>
            </a:prstTxWarp>
          </a:bodyPr>
          <a:lstStyle>
            <a:lvl1pPr algn="r" defTabSz="914052">
              <a:defRPr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5C17CBA-0B6D-440A-9DA9-72DD030FFA12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80" tIns="44539" rIns="89080" bIns="4453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0239" y="4721067"/>
            <a:ext cx="5446723" cy="4473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15" tIns="44157" rIns="88315" bIns="441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1" y="9440533"/>
            <a:ext cx="2950375" cy="49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15" tIns="44157" rIns="88315" bIns="44157" numCol="1" anchor="b" anchorCtr="0" compatLnSpc="1">
            <a:prstTxWarp prst="textNoShape">
              <a:avLst/>
            </a:prstTxWarp>
          </a:bodyPr>
          <a:lstStyle>
            <a:lvl1pPr defTabSz="914052">
              <a:defRPr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5221" y="9440533"/>
            <a:ext cx="2950374" cy="497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315" tIns="44157" rIns="88315" bIns="44157" numCol="1" anchor="b" anchorCtr="0" compatLnSpc="1">
            <a:prstTxWarp prst="textNoShape">
              <a:avLst/>
            </a:prstTxWarp>
          </a:bodyPr>
          <a:lstStyle>
            <a:lvl1pPr algn="r" defTabSz="914052">
              <a:defRPr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EC9E342-F84B-4CDD-A5D9-E919BBE871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2645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0963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403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12" algn="l" defTabSz="91428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54" algn="l" defTabSz="91428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96" algn="l" defTabSz="91428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38" algn="l" defTabSz="91428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5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566"/>
            <a:fld id="{A264A3E4-959C-4B14-8037-0730F42D66CA}" type="slidenum">
              <a:rPr lang="ja-JP" altLang="en-US" smtClean="0">
                <a:ea typeface="ＭＳ Ｐゴシック" charset="-128"/>
              </a:rPr>
              <a:pPr defTabSz="912566"/>
              <a:t>1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827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2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2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EABA0-C9BA-4D55-8A16-DF5E323238EC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57E40-C82E-4C73-907F-D371C93A702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F46A1-E059-419F-B449-376CC649F0BE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C680-FFF8-461D-A3CC-0EA62076093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7" y="573264"/>
            <a:ext cx="3357564" cy="1220822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BE553-E06C-48E4-B04F-5D430FC9451B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63B2F-DBE8-40B8-B6CD-6D505855FF8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506D-DD95-4761-98A9-C9291FA2A15E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86387-CE7F-4CEC-99C9-0C388F580A4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7" y="6365525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7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2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0E096-5A8F-4929-9D42-02EA0F6C77DB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F7808-C65F-40A3-BA01-5E0AE9EF44B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7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2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6B83A-10B1-4707-94EF-D6F525AD4096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55D9B-FEE1-40F4-9884-78044FE2841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217387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5" indent="0">
              <a:buNone/>
              <a:defRPr sz="1900" b="1"/>
            </a:lvl3pPr>
            <a:lvl4pPr marL="1371426" indent="0">
              <a:buNone/>
              <a:defRPr sz="1600" b="1"/>
            </a:lvl4pPr>
            <a:lvl5pPr marL="1828569" indent="0">
              <a:buNone/>
              <a:defRPr sz="1600" b="1"/>
            </a:lvl5pPr>
            <a:lvl6pPr marL="2285712" indent="0">
              <a:buNone/>
              <a:defRPr sz="1600" b="1"/>
            </a:lvl6pPr>
            <a:lvl7pPr marL="2742854" indent="0">
              <a:buNone/>
              <a:defRPr sz="1600" b="1"/>
            </a:lvl7pPr>
            <a:lvl8pPr marL="3199996" indent="0">
              <a:buNone/>
              <a:defRPr sz="1600" b="1"/>
            </a:lvl8pPr>
            <a:lvl9pPr marL="365713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1" y="2217387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2" indent="0">
              <a:buNone/>
              <a:defRPr sz="2000" b="1"/>
            </a:lvl2pPr>
            <a:lvl3pPr marL="914285" indent="0">
              <a:buNone/>
              <a:defRPr sz="1900" b="1"/>
            </a:lvl3pPr>
            <a:lvl4pPr marL="1371426" indent="0">
              <a:buNone/>
              <a:defRPr sz="1600" b="1"/>
            </a:lvl4pPr>
            <a:lvl5pPr marL="1828569" indent="0">
              <a:buNone/>
              <a:defRPr sz="1600" b="1"/>
            </a:lvl5pPr>
            <a:lvl6pPr marL="2285712" indent="0">
              <a:buNone/>
              <a:defRPr sz="1600" b="1"/>
            </a:lvl6pPr>
            <a:lvl7pPr marL="2742854" indent="0">
              <a:buNone/>
              <a:defRPr sz="1600" b="1"/>
            </a:lvl7pPr>
            <a:lvl8pPr marL="3199996" indent="0">
              <a:buNone/>
              <a:defRPr sz="1600" b="1"/>
            </a:lvl8pPr>
            <a:lvl9pPr marL="3657138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5D27-BD4E-489B-89C5-85CC93E30248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47CE-7969-49CB-843C-E46DFED1154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C88F5-8912-4EE8-9BA9-56F9AB10559C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8FC20-D583-4236-A326-D1E19376551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7852B-9D91-4DEE-8E83-4580E2442D5B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5ED07-E00E-4E35-BA51-F9E3077F887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90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5" indent="0">
              <a:buNone/>
              <a:defRPr sz="1000"/>
            </a:lvl3pPr>
            <a:lvl4pPr marL="1371426" indent="0">
              <a:buNone/>
              <a:defRPr sz="900"/>
            </a:lvl4pPr>
            <a:lvl5pPr marL="1828569" indent="0">
              <a:buNone/>
              <a:defRPr sz="900"/>
            </a:lvl5pPr>
            <a:lvl6pPr marL="2285712" indent="0">
              <a:buNone/>
              <a:defRPr sz="900"/>
            </a:lvl6pPr>
            <a:lvl7pPr marL="2742854" indent="0">
              <a:buNone/>
              <a:defRPr sz="900"/>
            </a:lvl7pPr>
            <a:lvl8pPr marL="3199996" indent="0">
              <a:buNone/>
              <a:defRPr sz="900"/>
            </a:lvl8pPr>
            <a:lvl9pPr marL="365713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5A622-5D6F-48EA-830D-095015F37EF7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D8D85-81FB-41D3-AE7D-D7877896CD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lIns="91428" tIns="45714" rIns="91428" bIns="45714" rtlCol="0">
            <a:normAutofit/>
          </a:bodyPr>
          <a:lstStyle>
            <a:lvl1pPr marL="0" indent="0">
              <a:buNone/>
              <a:defRPr sz="3200"/>
            </a:lvl1pPr>
            <a:lvl2pPr marL="457142" indent="0">
              <a:buNone/>
              <a:defRPr sz="2800"/>
            </a:lvl2pPr>
            <a:lvl3pPr marL="914285" indent="0">
              <a:buNone/>
              <a:defRPr sz="2400"/>
            </a:lvl3pPr>
            <a:lvl4pPr marL="1371426" indent="0">
              <a:buNone/>
              <a:defRPr sz="2000"/>
            </a:lvl4pPr>
            <a:lvl5pPr marL="1828569" indent="0">
              <a:buNone/>
              <a:defRPr sz="2000"/>
            </a:lvl5pPr>
            <a:lvl6pPr marL="2285712" indent="0">
              <a:buNone/>
              <a:defRPr sz="2000"/>
            </a:lvl6pPr>
            <a:lvl7pPr marL="2742854" indent="0">
              <a:buNone/>
              <a:defRPr sz="2000"/>
            </a:lvl7pPr>
            <a:lvl8pPr marL="3199996" indent="0">
              <a:buNone/>
              <a:defRPr sz="2000"/>
            </a:lvl8pPr>
            <a:lvl9pPr marL="3657138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7"/>
          </a:xfrm>
        </p:spPr>
        <p:txBody>
          <a:bodyPr/>
          <a:lstStyle>
            <a:lvl1pPr marL="0" indent="0">
              <a:buNone/>
              <a:defRPr sz="1400"/>
            </a:lvl1pPr>
            <a:lvl2pPr marL="457142" indent="0">
              <a:buNone/>
              <a:defRPr sz="1200"/>
            </a:lvl2pPr>
            <a:lvl3pPr marL="914285" indent="0">
              <a:buNone/>
              <a:defRPr sz="1000"/>
            </a:lvl3pPr>
            <a:lvl4pPr marL="1371426" indent="0">
              <a:buNone/>
              <a:defRPr sz="900"/>
            </a:lvl4pPr>
            <a:lvl5pPr marL="1828569" indent="0">
              <a:buNone/>
              <a:defRPr sz="900"/>
            </a:lvl5pPr>
            <a:lvl6pPr marL="2285712" indent="0">
              <a:buNone/>
              <a:defRPr sz="900"/>
            </a:lvl6pPr>
            <a:lvl7pPr marL="2742854" indent="0">
              <a:buNone/>
              <a:defRPr sz="900"/>
            </a:lvl7pPr>
            <a:lvl8pPr marL="3199996" indent="0">
              <a:buNone/>
              <a:defRPr sz="900"/>
            </a:lvl8pPr>
            <a:lvl9pPr marL="3657138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CF99D-5A9A-424D-A02B-4CF34FC69DCD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82A47-19BE-4F9B-816A-563C499D97B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77825" y="428625"/>
            <a:ext cx="6805613" cy="17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56" tIns="49779" rIns="99556" bIns="49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77825" y="2495550"/>
            <a:ext cx="6805613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56" tIns="49779" rIns="99556" bIns="49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 bwMode="auto">
          <a:xfrm>
            <a:off x="377825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56" tIns="49779" rIns="99556" bIns="49779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  <a:ea typeface="ＭＳ 明朝" pitchFamily="17" charset="-128"/>
              </a:defRPr>
            </a:lvl1pPr>
          </a:lstStyle>
          <a:p>
            <a:pPr>
              <a:defRPr/>
            </a:pPr>
            <a:fld id="{68F2FF1B-4F33-4FB7-A271-DB2E58990E57}" type="datetimeFigureOut">
              <a:rPr lang="ja-JP" altLang="en-US"/>
              <a:pPr>
                <a:defRPr/>
              </a:pPr>
              <a:t>2018/10/19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 bwMode="auto">
          <a:xfrm>
            <a:off x="2582863" y="9912350"/>
            <a:ext cx="23955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56" tIns="49779" rIns="99556" bIns="49779" numCol="1" anchor="ctr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898989"/>
                </a:solidFill>
                <a:ea typeface="ＭＳ 明朝" pitchFamily="17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 bwMode="auto">
          <a:xfrm>
            <a:off x="5418138" y="9912350"/>
            <a:ext cx="17653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56" tIns="49779" rIns="99556" bIns="49779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ea typeface="ＭＳ 明朝" pitchFamily="17" charset="-128"/>
              </a:defRPr>
            </a:lvl1pPr>
          </a:lstStyle>
          <a:p>
            <a:pPr>
              <a:defRPr/>
            </a:pPr>
            <a:fld id="{6ABCF2A2-9A5D-4977-BD7C-3757359A97C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188" rtl="0" eaLnBrk="0" fontAlgn="base" hangingPunct="0">
        <a:spcBef>
          <a:spcPct val="0"/>
        </a:spcBef>
        <a:spcAft>
          <a:spcPct val="0"/>
        </a:spcAft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218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ＭＳ ゴシック" pitchFamily="49" charset="-128"/>
        </a:defRPr>
      </a:lvl2pPr>
      <a:lvl3pPr algn="ctr" defTabSz="99218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ＭＳ ゴシック" pitchFamily="49" charset="-128"/>
        </a:defRPr>
      </a:lvl3pPr>
      <a:lvl4pPr algn="ctr" defTabSz="99218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ＭＳ ゴシック" pitchFamily="49" charset="-128"/>
        </a:defRPr>
      </a:lvl4pPr>
      <a:lvl5pPr algn="ctr" defTabSz="99218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1"/>
          </a:solidFill>
          <a:latin typeface="Arial" charset="0"/>
          <a:ea typeface="ＭＳ ゴシック" pitchFamily="49" charset="-128"/>
        </a:defRPr>
      </a:lvl5pPr>
      <a:lvl6pPr marL="45714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ゴシック" pitchFamily="49" charset="-128"/>
        </a:defRPr>
      </a:lvl6pPr>
      <a:lvl7pPr marL="91428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ゴシック" pitchFamily="49" charset="-128"/>
        </a:defRPr>
      </a:lvl7pPr>
      <a:lvl8pPr marL="137142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ゴシック" pitchFamily="49" charset="-128"/>
        </a:defRPr>
      </a:lvl8pPr>
      <a:lvl9pPr marL="182856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ゴシック" pitchFamily="49" charset="-128"/>
        </a:defRPr>
      </a:lvl9pPr>
    </p:titleStyle>
    <p:bodyStyle>
      <a:lvl1pPr marL="369888" indent="-369888" algn="l" defTabSz="9921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6388" algn="l" defTabSz="9921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9838" indent="-246063" algn="l" defTabSz="9921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900" indent="-246063" algn="l" defTabSz="9921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6788" indent="-246063" algn="l" defTabSz="9921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2" indent="-228571" algn="l" defTabSz="91428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24" indent="-228571" algn="l" defTabSz="91428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67" indent="-228571" algn="l" defTabSz="91428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09" indent="-228571" algn="l" defTabSz="91428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2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5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6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9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2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4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96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38" algn="l" defTabSz="914285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3"/>
          <p:cNvSpPr>
            <a:spLocks noChangeArrowheads="1"/>
          </p:cNvSpPr>
          <p:nvPr/>
        </p:nvSpPr>
        <p:spPr bwMode="auto">
          <a:xfrm>
            <a:off x="0" y="0"/>
            <a:ext cx="792163" cy="10693400"/>
          </a:xfrm>
          <a:prstGeom prst="rect">
            <a:avLst/>
          </a:prstGeom>
          <a:solidFill>
            <a:srgbClr val="0000FF"/>
          </a:solidFill>
          <a:ln w="25400" algn="ctr">
            <a:noFill/>
            <a:miter lim="800000"/>
            <a:headEnd/>
            <a:tailEnd/>
          </a:ln>
        </p:spPr>
        <p:txBody>
          <a:bodyPr lIns="99556" tIns="49779" rIns="99556" bIns="49779" anchor="ctr"/>
          <a:lstStyle/>
          <a:p>
            <a:pPr algn="ctr" defTabSz="992188"/>
            <a:endParaRPr lang="ja-JP" altLang="en-US" sz="2000">
              <a:solidFill>
                <a:srgbClr val="FFFFFF"/>
              </a:solidFill>
              <a:ea typeface="ＭＳ 明朝" pitchFamily="17" charset="-128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44592" y="10010775"/>
            <a:ext cx="313267" cy="30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9556" tIns="49779" rIns="99556" bIns="49779">
            <a:spAutoFit/>
          </a:bodyPr>
          <a:lstStyle/>
          <a:p>
            <a:pPr algn="ctr" defTabSz="993899">
              <a:defRPr/>
            </a:pPr>
            <a:r>
              <a:rPr lang="en-US" altLang="ja-JP" sz="1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ja-JP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4"/>
          <p:cNvSpPr txBox="1">
            <a:spLocks noChangeArrowheads="1"/>
          </p:cNvSpPr>
          <p:nvPr/>
        </p:nvSpPr>
        <p:spPr bwMode="auto">
          <a:xfrm>
            <a:off x="180231" y="304800"/>
            <a:ext cx="601166" cy="668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 lIns="99556" tIns="49779" rIns="99556" bIns="49779">
            <a:spAutoFit/>
          </a:bodyPr>
          <a:lstStyle/>
          <a:p>
            <a:pPr defTabSz="995237">
              <a:defRPr/>
            </a:pPr>
            <a:r>
              <a:rPr lang="ja-JP" altLang="en-US" sz="26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Calibri" panose="020F0502020204030204" pitchFamily="34" charset="0"/>
              </a:rPr>
              <a:t>講習会・実習報告（第</a:t>
            </a:r>
            <a:r>
              <a:rPr lang="en-US" altLang="ja-JP" sz="26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Calibri" panose="020F0502020204030204" pitchFamily="34" charset="0"/>
              </a:rPr>
              <a:t>58</a:t>
            </a:r>
            <a:r>
              <a:rPr lang="ja-JP" altLang="en-US" sz="2600" b="1" dirty="0" smtClean="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Calibri" panose="020F0502020204030204" pitchFamily="34" charset="0"/>
              </a:rPr>
              <a:t>回</a:t>
            </a:r>
            <a:r>
              <a:rPr lang="ja-JP" altLang="en-US" sz="2600" b="1" dirty="0">
                <a:solidFill>
                  <a:srgbClr val="F2F2F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Calibri" panose="020F0502020204030204" pitchFamily="34" charset="0"/>
              </a:rPr>
              <a:t>機器分析講習会）</a:t>
            </a:r>
            <a:endParaRPr lang="en-US" altLang="ja-JP" sz="2600" b="1" dirty="0">
              <a:solidFill>
                <a:srgbClr val="F2F2F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Calibri" panose="020F0502020204030204" pitchFamily="34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10304463"/>
            <a:ext cx="7561263" cy="38893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lIns="99556" tIns="49779" rIns="99556" bIns="49779" anchor="ctr"/>
          <a:lstStyle/>
          <a:p>
            <a:pPr defTabSz="992188"/>
            <a:endParaRPr lang="ja-JP" altLang="en-US" sz="2000">
              <a:ea typeface="ＭＳ 明朝" pitchFamily="17" charset="-128"/>
            </a:endParaRPr>
          </a:p>
        </p:txBody>
      </p:sp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811050" y="306111"/>
            <a:ext cx="6163200" cy="7379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9562" tIns="49782" rIns="99562" bIns="49782">
            <a:spAutoFit/>
          </a:bodyPr>
          <a:lstStyle/>
          <a:p>
            <a:r>
              <a:rPr lang="ja-JP" altLang="en-US" sz="1500" b="1" dirty="0" smtClean="0">
                <a:latin typeface="メイリオ" pitchFamily="50" charset="-128"/>
                <a:ea typeface="メイリオ" pitchFamily="50" charset="-128"/>
              </a:rPr>
              <a:t>第</a:t>
            </a:r>
            <a:r>
              <a:rPr lang="en-US" altLang="ja-JP" sz="1500" b="1" dirty="0" smtClean="0">
                <a:latin typeface="メイリオ" pitchFamily="50" charset="-128"/>
                <a:ea typeface="メイリオ" pitchFamily="50" charset="-128"/>
              </a:rPr>
              <a:t>4</a:t>
            </a:r>
            <a:r>
              <a:rPr lang="ja-JP" altLang="en-US" sz="1500" b="1" dirty="0" smtClean="0">
                <a:latin typeface="メイリオ" pitchFamily="50" charset="-128"/>
                <a:ea typeface="メイリオ" pitchFamily="50" charset="-128"/>
              </a:rPr>
              <a:t>コース</a:t>
            </a:r>
            <a:r>
              <a:rPr lang="ja-JP" altLang="en-US" sz="1500" b="1" dirty="0">
                <a:latin typeface="メイリオ" pitchFamily="50" charset="-128"/>
                <a:ea typeface="メイリオ" pitchFamily="50" charset="-128"/>
              </a:rPr>
              <a:t>「環境規制に関する分析手法　</a:t>
            </a:r>
            <a:r>
              <a:rPr lang="en-US" altLang="ja-JP" sz="1500" b="1" dirty="0">
                <a:latin typeface="メイリオ" pitchFamily="50" charset="-128"/>
                <a:ea typeface="メイリオ" pitchFamily="50" charset="-128"/>
              </a:rPr>
              <a:t>~RoHS</a:t>
            </a:r>
            <a:r>
              <a:rPr lang="ja-JP" altLang="en-US" sz="1500" b="1" dirty="0">
                <a:latin typeface="メイリオ" pitchFamily="50" charset="-128"/>
                <a:ea typeface="メイリオ" pitchFamily="50" charset="-128"/>
              </a:rPr>
              <a:t>分析を中心に</a:t>
            </a:r>
            <a:r>
              <a:rPr lang="en-US" altLang="ja-JP" sz="1500" b="1" dirty="0">
                <a:latin typeface="メイリオ" pitchFamily="50" charset="-128"/>
                <a:ea typeface="メイリオ" pitchFamily="50" charset="-128"/>
              </a:rPr>
              <a:t>~</a:t>
            </a:r>
            <a:r>
              <a:rPr lang="ja-JP" altLang="en-US" sz="1500" b="1" dirty="0" smtClean="0">
                <a:latin typeface="メイリオ" pitchFamily="50" charset="-128"/>
                <a:ea typeface="メイリオ" pitchFamily="50" charset="-128"/>
              </a:rPr>
              <a:t>」</a:t>
            </a:r>
            <a:endParaRPr lang="en-US" altLang="ja-JP" sz="1500" b="1" dirty="0" smtClean="0">
              <a:latin typeface="メイリオ" pitchFamily="50" charset="-128"/>
              <a:ea typeface="メイリオ" pitchFamily="50" charset="-128"/>
            </a:endParaRPr>
          </a:p>
          <a:p>
            <a:endParaRPr lang="ja-JP" altLang="en-US" sz="1500" dirty="0" smtClean="0">
              <a:latin typeface="Arial" charset="0"/>
              <a:ea typeface="ＭＳ ゴシック" pitchFamily="49" charset="-128"/>
            </a:endParaRPr>
          </a:p>
          <a:p>
            <a:pPr algn="r"/>
            <a:r>
              <a:rPr lang="en-US" altLang="ja-JP" sz="1300" b="1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1300" b="1" dirty="0" smtClean="0">
                <a:latin typeface="メイリオ" pitchFamily="50" charset="-128"/>
                <a:ea typeface="メイリオ" pitchFamily="50" charset="-128"/>
              </a:rPr>
              <a:t>株</a:t>
            </a:r>
            <a:r>
              <a:rPr lang="en-US" altLang="ja-JP" sz="1300" b="1" dirty="0" smtClean="0">
                <a:latin typeface="メイリオ" pitchFamily="50" charset="-128"/>
                <a:ea typeface="メイリオ" pitchFamily="50" charset="-128"/>
              </a:rPr>
              <a:t>) </a:t>
            </a:r>
            <a:r>
              <a:rPr lang="ja-JP" altLang="en-US" sz="1300" b="1" dirty="0" smtClean="0">
                <a:latin typeface="メイリオ" pitchFamily="50" charset="-128"/>
                <a:ea typeface="メイリオ" pitchFamily="50" charset="-128"/>
              </a:rPr>
              <a:t>日立ハイテクサイエンス　並木 健二</a:t>
            </a:r>
            <a:endParaRPr lang="en-US" altLang="ja-JP" sz="1300" b="1" dirty="0" smtClean="0">
              <a:latin typeface="メイリオ" pitchFamily="50" charset="-128"/>
              <a:ea typeface="メイリオ" pitchFamily="50" charset="-128"/>
            </a:endParaRPr>
          </a:p>
          <a:p>
            <a:pPr algn="r"/>
            <a:endParaRPr lang="ja-JP" altLang="en-US" sz="1300" b="1" dirty="0" smtClean="0">
              <a:latin typeface="Arial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㈱日立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ハイテクサイエンス　サイエンスソリューションラボ東京にて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2018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年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月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1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～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2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日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の</a:t>
            </a:r>
            <a:r>
              <a:rPr lang="en-US" altLang="ja-JP" dirty="0">
                <a:latin typeface="+mn-ea"/>
                <a:ea typeface="+mn-ea"/>
                <a:cs typeface="Times New Roman" panose="02020603050405020304" pitchFamily="18" charset="0"/>
              </a:rPr>
              <a:t>2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日間に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わたり、第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回目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の環境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規制に関する講習会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が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開催されました。参加者は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32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名で、定着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して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きました。講習会では環境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規制やフタル酸分析分野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の最先端で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活躍されている先生方の講義を受講していただくととも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に、受講生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が実際に数種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の分析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機器を体得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できる内容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となっています。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RoHS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に関する分析テクニック等の奥深い内容の講習はもとより</a:t>
            </a:r>
            <a:r>
              <a:rPr lang="ja-JP" altLang="ja-JP" dirty="0" smtClean="0">
                <a:latin typeface="+mn-ea"/>
                <a:ea typeface="+mn-ea"/>
              </a:rPr>
              <a:t>ソックスレー</a:t>
            </a:r>
            <a:r>
              <a:rPr lang="ja-JP" altLang="ja-JP" dirty="0">
                <a:latin typeface="+mn-ea"/>
                <a:ea typeface="+mn-ea"/>
              </a:rPr>
              <a:t>溶媒抽出、マイクロ波分解、</a:t>
            </a:r>
            <a:r>
              <a:rPr lang="en-US" altLang="ja-JP" dirty="0">
                <a:latin typeface="+mn-ea"/>
                <a:ea typeface="+mn-ea"/>
              </a:rPr>
              <a:t>GC-MS</a:t>
            </a:r>
            <a:r>
              <a:rPr lang="ja-JP" altLang="ja-JP" dirty="0" err="1">
                <a:latin typeface="+mn-ea"/>
                <a:ea typeface="+mn-ea"/>
              </a:rPr>
              <a:t>、</a:t>
            </a:r>
            <a:r>
              <a:rPr lang="ja-JP" altLang="ja-JP" dirty="0">
                <a:latin typeface="+mn-ea"/>
                <a:ea typeface="+mn-ea"/>
              </a:rPr>
              <a:t>フタル酸エステル類検査装置、</a:t>
            </a:r>
            <a:r>
              <a:rPr lang="en-US" altLang="ja-JP" dirty="0">
                <a:latin typeface="+mn-ea"/>
                <a:ea typeface="+mn-ea"/>
              </a:rPr>
              <a:t>ICP</a:t>
            </a:r>
            <a:r>
              <a:rPr lang="ja-JP" altLang="ja-JP" dirty="0">
                <a:latin typeface="+mn-ea"/>
                <a:ea typeface="+mn-ea"/>
              </a:rPr>
              <a:t>発光分光分析、蛍光</a:t>
            </a:r>
            <a:r>
              <a:rPr lang="en-US" altLang="ja-JP" dirty="0">
                <a:latin typeface="+mn-ea"/>
                <a:ea typeface="+mn-ea"/>
              </a:rPr>
              <a:t>X</a:t>
            </a:r>
            <a:r>
              <a:rPr lang="ja-JP" altLang="ja-JP" dirty="0">
                <a:latin typeface="+mn-ea"/>
                <a:ea typeface="+mn-ea"/>
              </a:rPr>
              <a:t>線分析、分光</a:t>
            </a:r>
            <a:r>
              <a:rPr lang="ja-JP" altLang="ja-JP" dirty="0" smtClean="0">
                <a:latin typeface="+mn-ea"/>
                <a:ea typeface="+mn-ea"/>
              </a:rPr>
              <a:t>分析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を一度に体験できる事も人気の要因となっています。</a:t>
            </a:r>
          </a:p>
          <a:p>
            <a:pPr algn="just">
              <a:lnSpc>
                <a:spcPts val="1800"/>
              </a:lnSpc>
            </a:pP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　参加者の多くは</a:t>
            </a:r>
            <a:r>
              <a:rPr lang="en-US" altLang="ja-JP" dirty="0" smtClean="0">
                <a:latin typeface="+mn-ea"/>
                <a:ea typeface="+mn-ea"/>
                <a:cs typeface="Times New Roman" panose="02020603050405020304" pitchFamily="18" charset="0"/>
              </a:rPr>
              <a:t>RoHS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分析を実践されている方で、アンケートからは有意義であった方が大多数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で、</a:t>
            </a:r>
            <a:r>
              <a:rPr lang="ja-JP" altLang="ja-JP" dirty="0" smtClean="0">
                <a:latin typeface="+mn-ea"/>
                <a:ea typeface="+mn-ea"/>
              </a:rPr>
              <a:t>分析</a:t>
            </a:r>
            <a:r>
              <a:rPr lang="ja-JP" altLang="ja-JP" dirty="0">
                <a:latin typeface="+mn-ea"/>
                <a:ea typeface="+mn-ea"/>
              </a:rPr>
              <a:t>実務は行って</a:t>
            </a:r>
            <a:r>
              <a:rPr lang="ja-JP" altLang="ja-JP" dirty="0" smtClean="0">
                <a:latin typeface="+mn-ea"/>
                <a:ea typeface="+mn-ea"/>
              </a:rPr>
              <a:t>い</a:t>
            </a:r>
            <a:r>
              <a:rPr lang="ja-JP" altLang="en-US" dirty="0" smtClean="0">
                <a:latin typeface="+mn-ea"/>
                <a:ea typeface="+mn-ea"/>
              </a:rPr>
              <a:t>ない受講者からも</a:t>
            </a:r>
            <a:r>
              <a:rPr lang="ja-JP" altLang="ja-JP" dirty="0" smtClean="0">
                <a:latin typeface="+mn-ea"/>
                <a:ea typeface="+mn-ea"/>
              </a:rPr>
              <a:t>、一般的</a:t>
            </a:r>
            <a:r>
              <a:rPr lang="ja-JP" altLang="ja-JP" dirty="0">
                <a:latin typeface="+mn-ea"/>
                <a:ea typeface="+mn-ea"/>
              </a:rPr>
              <a:t>な分析業務でも十分</a:t>
            </a:r>
            <a:r>
              <a:rPr lang="ja-JP" altLang="ja-JP" dirty="0" smtClean="0">
                <a:latin typeface="+mn-ea"/>
                <a:ea typeface="+mn-ea"/>
              </a:rPr>
              <a:t>役立つ</a:t>
            </a:r>
            <a:r>
              <a:rPr lang="ja-JP" altLang="en-US" dirty="0" smtClean="0">
                <a:latin typeface="+mn-ea"/>
                <a:ea typeface="+mn-ea"/>
              </a:rPr>
              <a:t>とのコメントがあり、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受講者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の目的が十分に達成されている事が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伺え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ま</a:t>
            </a:r>
            <a:r>
              <a:rPr lang="ja-JP" altLang="en-US" dirty="0">
                <a:latin typeface="+mn-ea"/>
                <a:ea typeface="+mn-ea"/>
                <a:cs typeface="Times New Roman" panose="02020603050405020304" pitchFamily="18" charset="0"/>
              </a:rPr>
              <a:t>し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た。</a:t>
            </a:r>
            <a:endParaRPr lang="en-US" altLang="ja-JP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　技術</a:t>
            </a:r>
            <a:r>
              <a:rPr lang="ja-JP" altLang="en-US" dirty="0" smtClean="0">
                <a:latin typeface="+mn-ea"/>
                <a:ea typeface="+mn-ea"/>
                <a:cs typeface="Times New Roman" panose="02020603050405020304" pitchFamily="18" charset="0"/>
              </a:rPr>
              <a:t>交流会では講師と受講者の活発な意見交換が行なわれました。ある受講者からは</a:t>
            </a:r>
            <a:r>
              <a:rPr lang="ja-JP" altLang="ja-JP" dirty="0" smtClean="0">
                <a:latin typeface="+mn-ea"/>
                <a:ea typeface="+mn-ea"/>
              </a:rPr>
              <a:t>スクリーニング分析は</a:t>
            </a:r>
            <a:r>
              <a:rPr lang="ja-JP" altLang="ja-JP" dirty="0" smtClean="0">
                <a:latin typeface="+mn-ea"/>
                <a:ea typeface="+mn-ea"/>
              </a:rPr>
              <a:t>、</a:t>
            </a:r>
            <a:r>
              <a:rPr lang="ja-JP" altLang="en-US" dirty="0" smtClean="0">
                <a:latin typeface="+mn-ea"/>
                <a:ea typeface="+mn-ea"/>
              </a:rPr>
              <a:t>多く</a:t>
            </a:r>
            <a:r>
              <a:rPr lang="ja-JP" altLang="ja-JP" dirty="0" smtClean="0">
                <a:latin typeface="+mn-ea"/>
                <a:ea typeface="+mn-ea"/>
              </a:rPr>
              <a:t>の会社</a:t>
            </a:r>
            <a:r>
              <a:rPr lang="ja-JP" altLang="en-US" dirty="0" smtClean="0">
                <a:latin typeface="+mn-ea"/>
                <a:ea typeface="+mn-ea"/>
              </a:rPr>
              <a:t>や</a:t>
            </a:r>
            <a:r>
              <a:rPr lang="ja-JP" altLang="ja-JP" dirty="0" smtClean="0">
                <a:latin typeface="+mn-ea"/>
                <a:ea typeface="+mn-ea"/>
              </a:rPr>
              <a:t>、</a:t>
            </a:r>
            <a:r>
              <a:rPr lang="ja-JP" altLang="ja-JP" dirty="0" smtClean="0">
                <a:latin typeface="+mn-ea"/>
                <a:ea typeface="+mn-ea"/>
              </a:rPr>
              <a:t>メーカーで行っていることに驚きがあ</a:t>
            </a:r>
            <a:r>
              <a:rPr lang="ja-JP" altLang="en-US" dirty="0" smtClean="0">
                <a:latin typeface="+mn-ea"/>
                <a:ea typeface="+mn-ea"/>
              </a:rPr>
              <a:t>り、</a:t>
            </a:r>
            <a:r>
              <a:rPr lang="ja-JP" altLang="ja-JP" dirty="0" smtClean="0">
                <a:latin typeface="+mn-ea"/>
                <a:ea typeface="+mn-ea"/>
              </a:rPr>
              <a:t>どのくらいの人と費用をかけているのか気にな</a:t>
            </a:r>
            <a:r>
              <a:rPr lang="ja-JP" altLang="en-US" dirty="0" smtClean="0">
                <a:latin typeface="+mn-ea"/>
                <a:ea typeface="+mn-ea"/>
              </a:rPr>
              <a:t>った。とのアンケートが寄せられ、受講者同士の意見交換も有意義で</a:t>
            </a:r>
            <a:r>
              <a:rPr lang="ja-JP" altLang="en-US" dirty="0" smtClean="0">
                <a:latin typeface="+mn-ea"/>
                <a:ea typeface="+mn-ea"/>
              </a:rPr>
              <a:t>あった事</a:t>
            </a:r>
            <a:r>
              <a:rPr lang="ja-JP" altLang="en-US" dirty="0" smtClean="0">
                <a:latin typeface="+mn-ea"/>
                <a:ea typeface="+mn-ea"/>
              </a:rPr>
              <a:t>が</a:t>
            </a:r>
            <a:r>
              <a:rPr lang="ja-JP" altLang="en-US" dirty="0" smtClean="0">
                <a:latin typeface="+mn-ea"/>
                <a:ea typeface="+mn-ea"/>
              </a:rPr>
              <a:t>伺われます。</a:t>
            </a:r>
            <a:endParaRPr lang="en-US" altLang="ja-JP" dirty="0" smtClean="0">
              <a:latin typeface="+mn-ea"/>
              <a:ea typeface="+mn-ea"/>
            </a:endParaRPr>
          </a:p>
          <a:p>
            <a:pPr algn="just">
              <a:lnSpc>
                <a:spcPts val="1800"/>
              </a:lnSpc>
            </a:pPr>
            <a:r>
              <a:rPr lang="ja-JP" altLang="en-US" dirty="0" smtClean="0">
                <a:latin typeface="+mn-ea"/>
                <a:ea typeface="+mn-ea"/>
              </a:rPr>
              <a:t>　</a:t>
            </a:r>
            <a:r>
              <a:rPr lang="ja-JP" altLang="ja-JP" dirty="0" smtClean="0">
                <a:latin typeface="+mn-ea"/>
                <a:ea typeface="+mn-ea"/>
              </a:rPr>
              <a:t>電子ファイル</a:t>
            </a:r>
            <a:r>
              <a:rPr lang="ja-JP" altLang="en-US" dirty="0" smtClean="0">
                <a:latin typeface="+mn-ea"/>
                <a:ea typeface="+mn-ea"/>
              </a:rPr>
              <a:t>テキスト</a:t>
            </a:r>
            <a:r>
              <a:rPr lang="ja-JP" altLang="ja-JP" dirty="0" smtClean="0">
                <a:latin typeface="+mn-ea"/>
                <a:ea typeface="+mn-ea"/>
              </a:rPr>
              <a:t>の</a:t>
            </a:r>
            <a:r>
              <a:rPr lang="ja-JP" altLang="ja-JP" dirty="0" smtClean="0">
                <a:latin typeface="+mn-ea"/>
                <a:ea typeface="+mn-ea"/>
              </a:rPr>
              <a:t>提供があれば有難い</a:t>
            </a:r>
            <a:r>
              <a:rPr lang="ja-JP" altLang="en-US" dirty="0" smtClean="0">
                <a:latin typeface="+mn-ea"/>
                <a:ea typeface="+mn-ea"/>
              </a:rPr>
              <a:t>との意見があり、全体の講習会に絡むことなので今後の検討課題</a:t>
            </a:r>
            <a:r>
              <a:rPr lang="ja-JP" altLang="en-US" dirty="0" smtClean="0">
                <a:latin typeface="+mn-ea"/>
                <a:ea typeface="+mn-ea"/>
              </a:rPr>
              <a:t>とします</a:t>
            </a:r>
            <a:r>
              <a:rPr lang="ja-JP" altLang="en-US" dirty="0" smtClean="0">
                <a:latin typeface="+mn-ea"/>
                <a:ea typeface="+mn-ea"/>
              </a:rPr>
              <a:t>。</a:t>
            </a:r>
            <a:endParaRPr lang="en-US" altLang="ja-JP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講義内容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r>
              <a:rPr lang="ja-JP" altLang="ja-JP" dirty="0"/>
              <a:t>（１）「</a:t>
            </a:r>
            <a:r>
              <a:rPr lang="en-US" altLang="ja-JP" dirty="0"/>
              <a:t>RoHS</a:t>
            </a:r>
            <a:r>
              <a:rPr lang="ja-JP" altLang="ja-JP" dirty="0"/>
              <a:t>指令関連の新規環境規制物質の分析手法について」</a:t>
            </a:r>
          </a:p>
          <a:p>
            <a:r>
              <a:rPr lang="ja-JP" altLang="en-US" dirty="0" smtClean="0"/>
              <a:t>　　　　　　　　　　　　　　　　　　　　　　　　　　　　　　　　　　　　　　　</a:t>
            </a:r>
            <a:r>
              <a:rPr lang="ja-JP" altLang="ja-JP" dirty="0" smtClean="0"/>
              <a:t>（</a:t>
            </a:r>
            <a:r>
              <a:rPr lang="ja-JP" altLang="ja-JP" dirty="0"/>
              <a:t>産業技術総合研究所）　松山</a:t>
            </a:r>
            <a:r>
              <a:rPr lang="ja-JP" altLang="ja-JP" dirty="0" smtClean="0"/>
              <a:t>重論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r>
              <a:rPr lang="ja-JP" altLang="ja-JP" dirty="0"/>
              <a:t>（２）「製品含有化学物質管理に関する国際動向</a:t>
            </a:r>
            <a:r>
              <a:rPr lang="en-US" altLang="ja-JP" dirty="0"/>
              <a:t> -IEC 62321</a:t>
            </a:r>
            <a:r>
              <a:rPr lang="ja-JP" altLang="ja-JP" dirty="0"/>
              <a:t>を中心として</a:t>
            </a:r>
            <a:r>
              <a:rPr lang="en-US" altLang="ja-JP" dirty="0"/>
              <a:t>-</a:t>
            </a:r>
            <a:r>
              <a:rPr lang="ja-JP" altLang="ja-JP" dirty="0"/>
              <a:t>」</a:t>
            </a:r>
          </a:p>
          <a:p>
            <a:r>
              <a:rPr lang="ja-JP" altLang="ja-JP" dirty="0"/>
              <a:t>　　</a:t>
            </a:r>
            <a:r>
              <a:rPr lang="ja-JP" altLang="en-US" dirty="0" smtClean="0"/>
              <a:t>　　　　　　　　　　　　　　　　　　　　　　　　　　　　</a:t>
            </a:r>
            <a:r>
              <a:rPr lang="ja-JP" altLang="ja-JP" dirty="0" smtClean="0"/>
              <a:t>（株式会社</a:t>
            </a:r>
            <a:r>
              <a:rPr lang="ja-JP" altLang="ja-JP" dirty="0"/>
              <a:t>日立ハイテクノロジーズ）　竹中</a:t>
            </a:r>
            <a:r>
              <a:rPr lang="ja-JP" altLang="ja-JP" dirty="0" smtClean="0"/>
              <a:t>みゆき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r>
              <a:rPr lang="ja-JP" altLang="ja-JP" dirty="0"/>
              <a:t>（３）「</a:t>
            </a:r>
            <a:r>
              <a:rPr lang="en-US" altLang="ja-JP" dirty="0"/>
              <a:t>ELV/RoHS</a:t>
            </a:r>
            <a:r>
              <a:rPr lang="ja-JP" altLang="ja-JP" dirty="0"/>
              <a:t>指令におけるスクーリング方法の実際」</a:t>
            </a:r>
          </a:p>
          <a:p>
            <a:r>
              <a:rPr lang="ja-JP" altLang="en-US" dirty="0" smtClean="0"/>
              <a:t>　　　　　　　　　　　　　　　　　　　　　　　　　　　　　　　　　　　　　　　　</a:t>
            </a:r>
            <a:r>
              <a:rPr lang="ja-JP" altLang="en-US" dirty="0" smtClean="0"/>
              <a:t> </a:t>
            </a:r>
            <a:r>
              <a:rPr lang="ja-JP" altLang="ja-JP" dirty="0" smtClean="0"/>
              <a:t>（</a:t>
            </a:r>
            <a:r>
              <a:rPr lang="ja-JP" altLang="ja-JP" dirty="0" smtClean="0"/>
              <a:t>矢崎</a:t>
            </a:r>
            <a:r>
              <a:rPr lang="ja-JP" altLang="ja-JP" dirty="0"/>
              <a:t>総業株式会社）　中込</a:t>
            </a:r>
            <a:r>
              <a:rPr lang="ja-JP" altLang="ja-JP" dirty="0" smtClean="0"/>
              <a:t>政樹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r>
              <a:rPr lang="ja-JP" altLang="ja-JP" dirty="0"/>
              <a:t>（４）「フタル酸エステル類などのスクリーニングによる製品含有化学物質管理」</a:t>
            </a:r>
          </a:p>
          <a:p>
            <a:r>
              <a:rPr lang="ja-JP" altLang="en-US" dirty="0" smtClean="0"/>
              <a:t>　　　　　　　　　　　　　　　　　　　　　　　　　　　　　　　　　　　　　　　　　　　</a:t>
            </a:r>
            <a:r>
              <a:rPr lang="ja-JP" altLang="en-US" dirty="0" smtClean="0"/>
              <a:t> </a:t>
            </a:r>
            <a:r>
              <a:rPr lang="ja-JP" altLang="ja-JP" dirty="0" smtClean="0"/>
              <a:t>（</a:t>
            </a:r>
            <a:r>
              <a:rPr lang="ja-JP" altLang="ja-JP" dirty="0"/>
              <a:t>株式会社東芝）　佐藤友</a:t>
            </a:r>
            <a:r>
              <a:rPr lang="ja-JP" altLang="ja-JP" dirty="0" smtClean="0"/>
              <a:t>香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r>
              <a:rPr lang="ja-JP" altLang="ja-JP" dirty="0"/>
              <a:t>（５）「六価クロム</a:t>
            </a:r>
            <a:r>
              <a:rPr lang="ja-JP" altLang="ja-JP" dirty="0" smtClean="0"/>
              <a:t>を</a:t>
            </a:r>
            <a:r>
              <a:rPr lang="ja-JP" altLang="en-US" dirty="0" smtClean="0"/>
              <a:t>　</a:t>
            </a:r>
            <a:r>
              <a:rPr lang="ja-JP" altLang="ja-JP" dirty="0" smtClean="0"/>
              <a:t>中心</a:t>
            </a:r>
            <a:r>
              <a:rPr lang="ja-JP" altLang="ja-JP" dirty="0"/>
              <a:t>とした環境規制物質の分析事例」</a:t>
            </a:r>
          </a:p>
          <a:p>
            <a:r>
              <a:rPr lang="ja-JP" altLang="en-US" dirty="0" smtClean="0"/>
              <a:t>　　　　　　　　　　　　　　　　　　　　　　　　　　　　　　　　　 </a:t>
            </a:r>
            <a:r>
              <a:rPr lang="ja-JP" altLang="en-US" dirty="0" smtClean="0"/>
              <a:t>  </a:t>
            </a:r>
            <a:r>
              <a:rPr lang="ja-JP" altLang="en-US" dirty="0" smtClean="0"/>
              <a:t>　</a:t>
            </a:r>
            <a:r>
              <a:rPr lang="ja-JP" altLang="ja-JP" dirty="0" smtClean="0"/>
              <a:t>（</a:t>
            </a:r>
            <a:r>
              <a:rPr lang="ja-JP" altLang="ja-JP" dirty="0"/>
              <a:t>神奈川県産業技術センター）　</a:t>
            </a:r>
            <a:r>
              <a:rPr lang="ja-JP" altLang="ja-JP" dirty="0" smtClean="0"/>
              <a:t>坂尾昇冶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r>
              <a:rPr lang="ja-JP" altLang="ja-JP" dirty="0"/>
              <a:t>（６）「</a:t>
            </a:r>
            <a:r>
              <a:rPr lang="en-US" altLang="ja-JP" dirty="0"/>
              <a:t>RoHS</a:t>
            </a:r>
            <a:r>
              <a:rPr lang="ja-JP" altLang="ja-JP" dirty="0"/>
              <a:t>分析における試験所の役割とデータの信頼性について」</a:t>
            </a:r>
            <a:r>
              <a:rPr lang="en-US" altLang="ja-JP" dirty="0"/>
              <a:t> </a:t>
            </a:r>
            <a:endParaRPr lang="ja-JP" altLang="ja-JP" dirty="0"/>
          </a:p>
          <a:p>
            <a:r>
              <a:rPr lang="ja-JP" altLang="en-US" dirty="0" smtClean="0"/>
              <a:t>　　　　　　　　　　　　　　　　　　　　　　　　　　　　　　　　　　　　　</a:t>
            </a:r>
            <a:r>
              <a:rPr lang="ja-JP" altLang="en-US" dirty="0" smtClean="0"/>
              <a:t>  </a:t>
            </a:r>
            <a:r>
              <a:rPr lang="ja-JP" altLang="en-US" dirty="0" smtClean="0"/>
              <a:t>　</a:t>
            </a:r>
            <a:r>
              <a:rPr lang="ja-JP" altLang="ja-JP" dirty="0" smtClean="0"/>
              <a:t>（</a:t>
            </a:r>
            <a:r>
              <a:rPr lang="ja-JP" altLang="ja-JP" dirty="0"/>
              <a:t>日本適合性認定協会）　松本年</a:t>
            </a:r>
            <a:r>
              <a:rPr lang="ja-JP" altLang="ja-JP" dirty="0" smtClean="0"/>
              <a:t>雄</a:t>
            </a:r>
            <a:r>
              <a:rPr lang="ja-JP" altLang="en-US" dirty="0" smtClean="0"/>
              <a:t>先生</a:t>
            </a:r>
            <a:endParaRPr lang="ja-JP" altLang="ja-JP" dirty="0"/>
          </a:p>
          <a:p>
            <a:pPr>
              <a:lnSpc>
                <a:spcPts val="1800"/>
              </a:lnSpc>
            </a:pPr>
            <a:endParaRPr lang="ja-JP" altLang="en-US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33451" y="7562905"/>
            <a:ext cx="275272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実習内容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pPr marL="228600" indent="-228600" algn="just">
              <a:lnSpc>
                <a:spcPts val="1800"/>
              </a:lnSpc>
              <a:buAutoNum type="arabicParenBoth"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フタル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酸エステル類の精密分析およびスクリーニング分析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</a:p>
          <a:p>
            <a:pPr algn="just">
              <a:lnSpc>
                <a:spcPts val="1800"/>
              </a:lnSpc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(2)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RoHS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対象試料の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Cd 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,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dirty="0" err="1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Pb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,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Cr , Hg 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おける種々の前処理と精密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分析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</a:pP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(3)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蛍光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X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線分析を用いた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スクリーニング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ついて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の応用手法　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463" y="7821332"/>
            <a:ext cx="2945477" cy="196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1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支部ニュース本文">
      <a:majorFont>
        <a:latin typeface="Arial"/>
        <a:ea typeface="ＭＳ ゴシック"/>
        <a:cs typeface=""/>
      </a:majorFont>
      <a:minorFont>
        <a:latin typeface="Century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30000"/>
          </a:lnSpc>
          <a:defRPr dirty="0"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12208</TotalTime>
  <Words>35</Words>
  <Application>Microsoft Office PowerPoint</Application>
  <PresentationFormat>ユーザー設定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ＭＳ 明朝</vt:lpstr>
      <vt:lpstr>メイリオ</vt:lpstr>
      <vt:lpstr>Arial</vt:lpstr>
      <vt:lpstr>Calibri</vt:lpstr>
      <vt:lpstr>Century</vt:lpstr>
      <vt:lpstr>Times New Roman</vt:lpstr>
      <vt:lpstr>Office 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HARADA Makoto</dc:creator>
  <cp:lastModifiedBy>namikik</cp:lastModifiedBy>
  <cp:revision>706</cp:revision>
  <cp:lastPrinted>2018-10-19T01:36:57Z</cp:lastPrinted>
  <dcterms:created xsi:type="dcterms:W3CDTF">2007-12-26T05:48:09Z</dcterms:created>
  <dcterms:modified xsi:type="dcterms:W3CDTF">2018-10-19T01:39:58Z</dcterms:modified>
</cp:coreProperties>
</file>