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C6975C-C1B0-A25A-DDA9-424A83270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4593230-8640-9F75-A038-DA4340F63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FF4EBF-96B6-72F9-B6B3-61C88C997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BD9E5E-DF46-155E-6BBF-C7FA06074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9D1A27-7C6E-69F0-B9B3-415D2BE1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502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FB780-16EA-88AA-E2D2-581D81B8E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A0F78A-B151-6658-39F1-4F210587F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EB43D0-BBCF-0F1B-BFC1-0D6717534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7F051A-3745-4225-8488-0A4AA4E7D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093BEA-D044-71B3-2F96-F457BB9D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88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7D326B-55C4-3E65-DD25-CF50BEC4C6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E181B6-2F3F-BF3E-529F-6A320FF4B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43D196-B836-76A6-EB29-B7F17598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CB9867-1D1D-3EA2-A51A-E8FEBBFAC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F8DA5C-59B6-3E3C-5028-F7828A118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75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2B138-E1D2-4CE0-A26C-FCE21828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134E1D-8CFD-A015-7AB7-BE82D00FB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3C0544-57CA-7C0A-10BD-C3233616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B81F3E-09C2-889F-FB64-D18F7AE0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4EF085-4E12-41D4-39D2-AA761D53C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3F2D05-5928-95F2-6441-AB704E3F0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7307B0-66AE-9413-5D7B-2E2FF2FCD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EF507A-411F-432E-AB94-BBE0B4B60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165D45-446F-881D-4B6F-EF72A3A87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384041-B79F-7398-2145-63A502A6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38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70C6DD-BFA4-CC20-8CB1-8451D0D8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7A524E-4820-5F99-F0B3-39D5DF9BA6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C71529-21F2-9D1F-0EDD-97919E22C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F04A72-24A2-3F3E-7DCD-2A7602E58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899665-E07C-5314-3636-83E13E26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98CEEB-07A7-EB75-0D3A-06B5161DF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2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CDE540-A78F-8125-66B4-512DA9CF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C7F147-DB31-3DB0-16B1-2317C40FB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F0DF5C-0E6A-E4FF-F509-351637B93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93606A0-0BFA-1E19-A428-3356E6BCC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EBA80E5-0F69-93F3-02AD-94CA45FEF6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04D46C7-F438-B011-D40B-396769FEB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97C1A2-4D7B-39B6-F19C-7A5A04F3E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B10A24-9CF1-FEB6-4A0E-53AF941A6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43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FBC818-833F-3EDF-37BC-A4C87ED8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5DD60B7-95E5-6BDD-86FC-9AE8E75F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5F7FFF-FCBA-9495-E3CB-00BBC90DD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7BF87B-64DC-8634-AD7F-9B0DBBC16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11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FC7F54A-D77A-A5DF-46D8-351A628CA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0F31E3-F92B-7757-7E46-ABA0CA63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9E1C2C-5872-4E72-588F-F1995AA52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2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179CF5-993F-6F17-CBEE-0FAED11DD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30F304-1DE6-95C1-9A50-B711C4A96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C7EBBF-0C59-7E98-8365-2ADF034E6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2AC4D7-F93A-FBCF-49A6-B10EC438B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88E3ED-092D-B552-9CF8-C3E183577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00B2B1-1A68-0016-8B5F-A397864CA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80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304BE6-F818-8A3B-F793-E4419387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186A09D-0391-EF98-1571-3AF24E34E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F2DC50-8B5E-CACE-3F46-BC224FB07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1E7D41-9A35-52AD-BC55-CA7B4746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D690FB-A464-819F-26B0-EC05B1E1A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0B859A-B4C9-7775-570E-E0EE0258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32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BF31FF-E53C-5009-F3C4-5F05B0FC0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32BE99-F35D-50CE-09B4-9E4A59DA1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A9473B-B8F1-741C-4A5F-8F55402C0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4BDDA-4CEC-4718-860D-D240363ADB15}" type="datetimeFigureOut">
              <a:rPr kumimoji="1" lang="ja-JP" altLang="en-US" smtClean="0"/>
              <a:t>2022/12/19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EAE55C-48EB-20B1-134A-D2FE23ABF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E60459-F30B-0E5F-7C55-F10C01597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ABB2-D890-46B3-A134-33C11436F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2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2B1BAF-6825-99C5-AA9C-612153AF47E6}"/>
              </a:ext>
            </a:extLst>
          </p:cNvPr>
          <p:cNvSpPr txBox="1"/>
          <p:nvPr/>
        </p:nvSpPr>
        <p:spPr>
          <a:xfrm>
            <a:off x="311150" y="241300"/>
            <a:ext cx="10509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特集 「令和の分析化学教育」（仮題）</a:t>
            </a:r>
            <a:endParaRPr kumimoji="1" lang="ja-JP" altLang="en-US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2E0A13-4F5B-E250-930D-4DBF247B9031}"/>
              </a:ext>
            </a:extLst>
          </p:cNvPr>
          <p:cNvSpPr txBox="1"/>
          <p:nvPr/>
        </p:nvSpPr>
        <p:spPr>
          <a:xfrm>
            <a:off x="8140700" y="1092200"/>
            <a:ext cx="382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 村居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7879DA-FC83-6881-243D-41C2C5B60461}"/>
              </a:ext>
            </a:extLst>
          </p:cNvPr>
          <p:cNvSpPr txBox="1"/>
          <p:nvPr/>
        </p:nvSpPr>
        <p:spPr>
          <a:xfrm>
            <a:off x="127000" y="2146300"/>
            <a:ext cx="11836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キーワード：</a:t>
            </a: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「今日の大学における分析化学の講義」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各機関における分析化学教育の展望」</a:t>
            </a: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「過去の教育に学ぶ」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「リモート時代の分析化学」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「分析化学における基本技術や操作の伝承」</a:t>
            </a:r>
          </a:p>
          <a:p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218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7879DA-FC83-6881-243D-41C2C5B60461}"/>
              </a:ext>
            </a:extLst>
          </p:cNvPr>
          <p:cNvSpPr txBox="1"/>
          <p:nvPr/>
        </p:nvSpPr>
        <p:spPr>
          <a:xfrm>
            <a:off x="114300" y="330200"/>
            <a:ext cx="12014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企画趣旨：</a:t>
            </a: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令和となった現代では分析機器が高度に発達しており，実社会を支えるツールとして活用されている。</a:t>
            </a: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高度化した分析機器を真に使いこなすためには，分析の基本技術や操作，基本原理の習得が極めて重要である。機器のブラックボックス化が進めば進むほど，「分析化学教育」の重要性が高まると考える。</a:t>
            </a: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一方で，近年では少子化や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化，オンライン技術の発展などにより，大学をはじめ教育機関の在り方が急速に変遷している。時代に即して変化を重ねながらも，先人によって築かれてきた分析化学を伝承し，さらなる発展と進化につなげていくことも重要な課題である。</a:t>
            </a: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以上の背景を踏まえ，「令和の分析化学教育」と題した特集を企画し，下記の原稿を募集する。</a:t>
            </a:r>
          </a:p>
          <a:p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イメージ：</a:t>
            </a:r>
          </a:p>
          <a:p>
            <a:r>
              <a:rPr kumimoji="1" lang="en-US" altLang="ja-JP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1) </a:t>
            </a:r>
            <a:r>
              <a:rPr kumimoji="1"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最近の大学における分析化学の講義の事例</a:t>
            </a: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例：　講義でどんな点に気を配っているか，講義の分かりやすさや学生の興味を引くための工夫</a:t>
            </a: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コロナ禍において，リモートと相性の悪い実験系の教育を現場で進めるための工夫</a:t>
            </a: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分析化学の講義・実習が他の領域科目とは異なる点，または分析化学ならではの点</a:t>
            </a:r>
          </a:p>
          <a:p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2) </a:t>
            </a:r>
            <a:r>
              <a:rPr kumimoji="1"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各機関における分析化学教育に対する取り組み</a:t>
            </a: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例：　小・中・高校や専門学校などの教育機関</a:t>
            </a: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企業（新人研修や勉強会などの事例）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行政機関（部署内の研修や市民講座の事例）など</a:t>
            </a:r>
          </a:p>
        </p:txBody>
      </p:sp>
    </p:spTree>
    <p:extLst>
      <p:ext uri="{BB962C8B-B14F-4D97-AF65-F5344CB8AC3E}">
        <p14:creationId xmlns:p14="http://schemas.microsoft.com/office/powerpoint/2010/main" val="284393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FCE3CF-B786-DE5B-2D10-129B362CCFA9}"/>
              </a:ext>
            </a:extLst>
          </p:cNvPr>
          <p:cNvSpPr txBox="1"/>
          <p:nvPr/>
        </p:nvSpPr>
        <p:spPr>
          <a:xfrm>
            <a:off x="203200" y="550039"/>
            <a:ext cx="114554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例年の【特集】では8000字程度の10記事程度を集めることが多い。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⇒ 本件では記事の長さにもっと幅を持たせる。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図表・写真を含めて，4000字～8000字程度。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⇒ 大学や研究機関だけでなく，ふだん話をうかがう機会の少ない</a:t>
            </a:r>
            <a:b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小・中・高校ならびに専門学校も含めて，教育に関わる方々に</a:t>
            </a:r>
            <a:b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広く原稿募集したい（15～20記事くらい）。</a:t>
            </a:r>
          </a:p>
          <a:p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（参考）　当誌における過去の関連特集</a:t>
            </a:r>
          </a:p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2001年10号：「分析化学と教育」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2002年4号：「化学技術教育と日本分析化学会」</a:t>
            </a:r>
          </a:p>
        </p:txBody>
      </p:sp>
    </p:spTree>
    <p:extLst>
      <p:ext uri="{BB962C8B-B14F-4D97-AF65-F5344CB8AC3E}">
        <p14:creationId xmlns:p14="http://schemas.microsoft.com/office/powerpoint/2010/main" val="397183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FB254F-4211-81A4-467F-5D7234D5170A}"/>
              </a:ext>
            </a:extLst>
          </p:cNvPr>
          <p:cNvSpPr txBox="1"/>
          <p:nvPr/>
        </p:nvSpPr>
        <p:spPr>
          <a:xfrm>
            <a:off x="298450" y="241300"/>
            <a:ext cx="111633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小委員会メンバー（敬称略）</a:t>
            </a:r>
            <a:r>
              <a:rPr kumimoji="1" lang="ja-JP" altLang="en-US" sz="3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案</a:t>
            </a:r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計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小委員長：　村居</a:t>
            </a: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委　　員：　津越，東海林，菅，岡村，岩井，福島（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班）</a:t>
            </a: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照井（高専の先生からお一人）</a:t>
            </a: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市場（企業からお一人）</a:t>
            </a: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山崎（研究所からお一人）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F243EB-F2CA-76CE-DB6F-A180C4AD5D4F}"/>
              </a:ext>
            </a:extLst>
          </p:cNvPr>
          <p:cNvSpPr txBox="1"/>
          <p:nvPr/>
        </p:nvSpPr>
        <p:spPr>
          <a:xfrm>
            <a:off x="298450" y="4152900"/>
            <a:ext cx="111633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予定：</a:t>
            </a:r>
            <a:endParaRPr kumimoji="1" lang="en-US" altLang="ja-JP" sz="3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　小委員会発足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  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　編集委員会（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1/20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）で企画承認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執筆候補者選定開始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　執筆依頼開始　 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8326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582</Words>
  <Application>Microsoft Office PowerPoint</Application>
  <PresentationFormat>ワイド画面</PresentationFormat>
  <Paragraphs>46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村居景太</dc:creator>
  <cp:lastModifiedBy>村居景太</cp:lastModifiedBy>
  <cp:revision>2</cp:revision>
  <dcterms:created xsi:type="dcterms:W3CDTF">2022-12-19T06:42:58Z</dcterms:created>
  <dcterms:modified xsi:type="dcterms:W3CDTF">2022-12-19T06:54:57Z</dcterms:modified>
</cp:coreProperties>
</file>